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6" r:id="rId5"/>
    <p:sldId id="265" r:id="rId6"/>
    <p:sldId id="269" r:id="rId7"/>
    <p:sldId id="258" r:id="rId8"/>
    <p:sldId id="260" r:id="rId9"/>
    <p:sldId id="267" r:id="rId10"/>
    <p:sldId id="268" r:id="rId11"/>
    <p:sldId id="259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66"/>
    <p:restoredTop sz="94629"/>
  </p:normalViewPr>
  <p:slideViewPr>
    <p:cSldViewPr snapToGrid="0">
      <p:cViewPr>
        <p:scale>
          <a:sx n="163" d="100"/>
          <a:sy n="163" d="100"/>
        </p:scale>
        <p:origin x="-5312" y="-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D5D08F-7B9A-4469-A183-A1FE3B249AF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7E3B03-4511-458D-A9C7-E6042431B7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Safety</a:t>
          </a:r>
          <a:r>
            <a:rPr lang="en-US"/>
            <a:t> – system </a:t>
          </a:r>
          <a:r>
            <a:rPr lang="en-US" b="1"/>
            <a:t>must undergo rigorous testing </a:t>
          </a:r>
          <a:r>
            <a:rPr lang="en-US"/>
            <a:t>to </a:t>
          </a:r>
          <a:r>
            <a:rPr lang="en-US" b="1"/>
            <a:t>ensure no negative side-effects </a:t>
          </a:r>
          <a:r>
            <a:rPr lang="en-US"/>
            <a:t>on brain function or physical harm</a:t>
          </a:r>
        </a:p>
      </dgm:t>
    </dgm:pt>
    <dgm:pt modelId="{118E3E72-C089-46A7-B71F-DE232C6896C0}" type="parTrans" cxnId="{689C09CE-B676-4A61-A0B5-6082DFB18410}">
      <dgm:prSet/>
      <dgm:spPr/>
      <dgm:t>
        <a:bodyPr/>
        <a:lstStyle/>
        <a:p>
          <a:endParaRPr lang="en-US"/>
        </a:p>
      </dgm:t>
    </dgm:pt>
    <dgm:pt modelId="{53552042-32FF-4A1B-9561-51CE868E25B0}" type="sibTrans" cxnId="{689C09CE-B676-4A61-A0B5-6082DFB18410}">
      <dgm:prSet/>
      <dgm:spPr/>
      <dgm:t>
        <a:bodyPr/>
        <a:lstStyle/>
        <a:p>
          <a:endParaRPr lang="en-US"/>
        </a:p>
      </dgm:t>
    </dgm:pt>
    <dgm:pt modelId="{F204D2AE-0F26-4F3D-87BA-A8032E6C145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Ultrasonic stimulation system </a:t>
          </a:r>
          <a:r>
            <a:rPr lang="en-US" dirty="0"/>
            <a:t>with </a:t>
          </a:r>
          <a:r>
            <a:rPr lang="en-US" b="1" dirty="0">
              <a:solidFill>
                <a:srgbClr val="FF0000"/>
              </a:solidFill>
            </a:rPr>
            <a:t>spatial-peak temporal average (ISPTA)</a:t>
          </a:r>
          <a:r>
            <a:rPr lang="en-US" dirty="0"/>
            <a:t> and </a:t>
          </a:r>
          <a:r>
            <a:rPr lang="en-US" b="1" dirty="0">
              <a:solidFill>
                <a:srgbClr val="FF0000"/>
              </a:solidFill>
            </a:rPr>
            <a:t>spatial-peak pulse average (ISPPA) </a:t>
          </a:r>
          <a:r>
            <a:rPr lang="en-US" b="1" dirty="0">
              <a:solidFill>
                <a:srgbClr val="C00000"/>
              </a:solidFill>
            </a:rPr>
            <a:t>below FDA regulations </a:t>
          </a:r>
          <a:r>
            <a:rPr lang="en-US" dirty="0"/>
            <a:t>for diagnostic ultrasound</a:t>
          </a:r>
        </a:p>
      </dgm:t>
    </dgm:pt>
    <dgm:pt modelId="{C1923B79-AA17-409F-BFD6-9F2506993F97}" type="parTrans" cxnId="{478804E8-B3CF-484A-BE7E-704129672DA2}">
      <dgm:prSet/>
      <dgm:spPr/>
      <dgm:t>
        <a:bodyPr/>
        <a:lstStyle/>
        <a:p>
          <a:endParaRPr lang="en-US"/>
        </a:p>
      </dgm:t>
    </dgm:pt>
    <dgm:pt modelId="{1E86D9A9-2CC8-4A77-9690-D99732863C7F}" type="sibTrans" cxnId="{478804E8-B3CF-484A-BE7E-704129672DA2}">
      <dgm:prSet/>
      <dgm:spPr/>
      <dgm:t>
        <a:bodyPr/>
        <a:lstStyle/>
        <a:p>
          <a:endParaRPr lang="en-US"/>
        </a:p>
      </dgm:t>
    </dgm:pt>
    <dgm:pt modelId="{479FC6CD-1AC1-4C23-B7ED-8D3F3A0845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>
              <a:solidFill>
                <a:srgbClr val="FF0000"/>
              </a:solidFill>
            </a:rPr>
            <a:t>Fail-safe mechanisms </a:t>
          </a:r>
          <a:r>
            <a:rPr lang="en-US" dirty="0"/>
            <a:t>to ensure </a:t>
          </a:r>
          <a:r>
            <a:rPr lang="en-US" b="1" dirty="0">
              <a:solidFill>
                <a:srgbClr val="FF0000"/>
              </a:solidFill>
            </a:rPr>
            <a:t>above values cannot be exceeded by any circumstance</a:t>
          </a:r>
          <a:endParaRPr lang="en-US" dirty="0">
            <a:solidFill>
              <a:srgbClr val="FF0000"/>
            </a:solidFill>
          </a:endParaRPr>
        </a:p>
      </dgm:t>
    </dgm:pt>
    <dgm:pt modelId="{52405F59-7B99-4AFA-948B-129DE433738F}" type="parTrans" cxnId="{7DA564A0-3898-4999-BE52-2548CC91FCC2}">
      <dgm:prSet/>
      <dgm:spPr/>
      <dgm:t>
        <a:bodyPr/>
        <a:lstStyle/>
        <a:p>
          <a:endParaRPr lang="en-US"/>
        </a:p>
      </dgm:t>
    </dgm:pt>
    <dgm:pt modelId="{702ED77D-24A6-4885-9CFF-ECB4F1278849}" type="sibTrans" cxnId="{7DA564A0-3898-4999-BE52-2548CC91FCC2}">
      <dgm:prSet/>
      <dgm:spPr/>
      <dgm:t>
        <a:bodyPr/>
        <a:lstStyle/>
        <a:p>
          <a:endParaRPr lang="en-US"/>
        </a:p>
      </dgm:t>
    </dgm:pt>
    <dgm:pt modelId="{DCC2B030-906D-41D1-96C1-8D20C628907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u="sng"/>
            <a:t>Privacy/Ethics</a:t>
          </a:r>
          <a:r>
            <a:rPr lang="en-US"/>
            <a:t> – </a:t>
          </a:r>
          <a:r>
            <a:rPr lang="en-US" b="1"/>
            <a:t>Strong</a:t>
          </a:r>
          <a:r>
            <a:rPr lang="en-US"/>
            <a:t> </a:t>
          </a:r>
          <a:r>
            <a:rPr lang="en-US" b="1"/>
            <a:t>ethical guidelines</a:t>
          </a:r>
          <a:r>
            <a:rPr lang="en-US"/>
            <a:t> ensure users maintain control over their dreams </a:t>
          </a:r>
          <a:r>
            <a:rPr lang="en-US" b="1"/>
            <a:t>without intrusion of personal and subconscious mind</a:t>
          </a:r>
          <a:endParaRPr lang="en-US"/>
        </a:p>
      </dgm:t>
    </dgm:pt>
    <dgm:pt modelId="{EE29698B-B9EE-43B3-9BA9-AD008A4A5EEF}" type="parTrans" cxnId="{98E25FD9-89AA-475D-AFB1-1101602AA9BE}">
      <dgm:prSet/>
      <dgm:spPr/>
      <dgm:t>
        <a:bodyPr/>
        <a:lstStyle/>
        <a:p>
          <a:endParaRPr lang="en-US"/>
        </a:p>
      </dgm:t>
    </dgm:pt>
    <dgm:pt modelId="{59721573-B2F2-4AD7-959C-1710B8860DE5}" type="sibTrans" cxnId="{98E25FD9-89AA-475D-AFB1-1101602AA9BE}">
      <dgm:prSet/>
      <dgm:spPr/>
      <dgm:t>
        <a:bodyPr/>
        <a:lstStyle/>
        <a:p>
          <a:endParaRPr lang="en-US"/>
        </a:p>
      </dgm:t>
    </dgm:pt>
    <dgm:pt modelId="{E1BD996B-6C2E-4078-AE5D-7D4006D721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Inducing</a:t>
          </a:r>
          <a:r>
            <a:rPr lang="zh-CN" dirty="0"/>
            <a:t> </a:t>
          </a:r>
          <a:r>
            <a:rPr lang="en-US" dirty="0"/>
            <a:t>lucid dreams via </a:t>
          </a:r>
          <a:r>
            <a:rPr lang="en-US" dirty="0" err="1"/>
            <a:t>tFUS</a:t>
          </a:r>
          <a:r>
            <a:rPr lang="en-US" dirty="0"/>
            <a:t> </a:t>
          </a:r>
          <a:r>
            <a:rPr lang="en-US" b="1" dirty="0"/>
            <a:t>could lead to manipulative practices </a:t>
          </a:r>
          <a:r>
            <a:rPr lang="en-US" dirty="0"/>
            <a:t>(propaganda, advertising, scamming, etc.) </a:t>
          </a:r>
        </a:p>
      </dgm:t>
    </dgm:pt>
    <dgm:pt modelId="{C29C1306-16C6-4C36-A656-7708FF95B077}" type="parTrans" cxnId="{50C7420F-003A-4FA6-8890-6B2A683F9C54}">
      <dgm:prSet/>
      <dgm:spPr/>
      <dgm:t>
        <a:bodyPr/>
        <a:lstStyle/>
        <a:p>
          <a:endParaRPr lang="en-US"/>
        </a:p>
      </dgm:t>
    </dgm:pt>
    <dgm:pt modelId="{DBD1FC4B-8BB3-4E3C-8234-4EF3EE5FEEA6}" type="sibTrans" cxnId="{50C7420F-003A-4FA6-8890-6B2A683F9C54}">
      <dgm:prSet/>
      <dgm:spPr/>
      <dgm:t>
        <a:bodyPr/>
        <a:lstStyle/>
        <a:p>
          <a:endParaRPr lang="en-US"/>
        </a:p>
      </dgm:t>
    </dgm:pt>
    <dgm:pt modelId="{495C8EA2-E27E-4B8A-B003-45F16ECE7D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Should be </a:t>
          </a:r>
          <a:r>
            <a:rPr lang="en-US" b="1"/>
            <a:t>strictly used </a:t>
          </a:r>
          <a:r>
            <a:rPr lang="en-US"/>
            <a:t>for </a:t>
          </a:r>
          <a:r>
            <a:rPr lang="en-US" b="1"/>
            <a:t>facilitating lucidity </a:t>
          </a:r>
          <a:r>
            <a:rPr lang="en-US"/>
            <a:t>to </a:t>
          </a:r>
          <a:r>
            <a:rPr lang="en-US" b="1"/>
            <a:t>give dreamers control of their dream experiences</a:t>
          </a:r>
          <a:r>
            <a:rPr lang="en-US"/>
            <a:t>,</a:t>
          </a:r>
          <a:r>
            <a:rPr lang="en-US" b="1"/>
            <a:t> </a:t>
          </a:r>
          <a:r>
            <a:rPr lang="en-US"/>
            <a:t>respecting user’s cognitive autonomy</a:t>
          </a:r>
        </a:p>
      </dgm:t>
    </dgm:pt>
    <dgm:pt modelId="{87E5FEE4-1107-41FF-8627-DC2212666682}" type="parTrans" cxnId="{E97A17C3-CE11-4FFA-97ED-55587ACF7C0D}">
      <dgm:prSet/>
      <dgm:spPr/>
      <dgm:t>
        <a:bodyPr/>
        <a:lstStyle/>
        <a:p>
          <a:endParaRPr lang="en-US"/>
        </a:p>
      </dgm:t>
    </dgm:pt>
    <dgm:pt modelId="{E64C3D6D-8AC7-4FC3-BFA7-D6D454E985A5}" type="sibTrans" cxnId="{E97A17C3-CE11-4FFA-97ED-55587ACF7C0D}">
      <dgm:prSet/>
      <dgm:spPr/>
      <dgm:t>
        <a:bodyPr/>
        <a:lstStyle/>
        <a:p>
          <a:endParaRPr lang="en-US"/>
        </a:p>
      </dgm:t>
    </dgm:pt>
    <dgm:pt modelId="{37A78FE2-4E5E-4663-9265-29B2B4E452D8}" type="pres">
      <dgm:prSet presAssocID="{1BD5D08F-7B9A-4469-A183-A1FE3B249AF3}" presName="root" presStyleCnt="0">
        <dgm:presLayoutVars>
          <dgm:dir/>
          <dgm:resizeHandles val="exact"/>
        </dgm:presLayoutVars>
      </dgm:prSet>
      <dgm:spPr/>
    </dgm:pt>
    <dgm:pt modelId="{A649EDEF-0344-4B9D-852F-BE690F5F43BA}" type="pres">
      <dgm:prSet presAssocID="{EA7E3B03-4511-458D-A9C7-E6042431B760}" presName="compNode" presStyleCnt="0"/>
      <dgm:spPr/>
    </dgm:pt>
    <dgm:pt modelId="{D8A372FA-3708-4D7A-B4CF-20EE33B41115}" type="pres">
      <dgm:prSet presAssocID="{EA7E3B03-4511-458D-A9C7-E6042431B760}" presName="bgRect" presStyleLbl="bgShp" presStyleIdx="0" presStyleCnt="2"/>
      <dgm:spPr/>
    </dgm:pt>
    <dgm:pt modelId="{9C4C0405-13A7-4902-B0A8-82C0D6D65D79}" type="pres">
      <dgm:prSet presAssocID="{EA7E3B03-4511-458D-A9C7-E6042431B76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940F02EC-D3E2-4DAE-BD4E-50AB2877BE8E}" type="pres">
      <dgm:prSet presAssocID="{EA7E3B03-4511-458D-A9C7-E6042431B760}" presName="spaceRect" presStyleCnt="0"/>
      <dgm:spPr/>
    </dgm:pt>
    <dgm:pt modelId="{5EE6AF27-8A0A-4D95-BAD0-99CF52D9ADAE}" type="pres">
      <dgm:prSet presAssocID="{EA7E3B03-4511-458D-A9C7-E6042431B760}" presName="parTx" presStyleLbl="revTx" presStyleIdx="0" presStyleCnt="4">
        <dgm:presLayoutVars>
          <dgm:chMax val="0"/>
          <dgm:chPref val="0"/>
        </dgm:presLayoutVars>
      </dgm:prSet>
      <dgm:spPr/>
    </dgm:pt>
    <dgm:pt modelId="{82364EB8-7B4A-4D5C-9A2C-FD5254A2E095}" type="pres">
      <dgm:prSet presAssocID="{EA7E3B03-4511-458D-A9C7-E6042431B760}" presName="desTx" presStyleLbl="revTx" presStyleIdx="1" presStyleCnt="4">
        <dgm:presLayoutVars/>
      </dgm:prSet>
      <dgm:spPr/>
    </dgm:pt>
    <dgm:pt modelId="{0F60BE73-59C4-457D-9907-005A3A51B5C6}" type="pres">
      <dgm:prSet presAssocID="{53552042-32FF-4A1B-9561-51CE868E25B0}" presName="sibTrans" presStyleCnt="0"/>
      <dgm:spPr/>
    </dgm:pt>
    <dgm:pt modelId="{C2FC6909-23D3-4976-9A75-361441FDFC1E}" type="pres">
      <dgm:prSet presAssocID="{DCC2B030-906D-41D1-96C1-8D20C628907E}" presName="compNode" presStyleCnt="0"/>
      <dgm:spPr/>
    </dgm:pt>
    <dgm:pt modelId="{1397BE93-42D2-4A08-8F38-41E470ABCEB3}" type="pres">
      <dgm:prSet presAssocID="{DCC2B030-906D-41D1-96C1-8D20C628907E}" presName="bgRect" presStyleLbl="bgShp" presStyleIdx="1" presStyleCnt="2"/>
      <dgm:spPr/>
    </dgm:pt>
    <dgm:pt modelId="{FA381407-D1EB-48AC-9E2C-CB2279DF8670}" type="pres">
      <dgm:prSet presAssocID="{DCC2B030-906D-41D1-96C1-8D20C62890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A36CF4B-123C-4C89-9DA8-C571FA449309}" type="pres">
      <dgm:prSet presAssocID="{DCC2B030-906D-41D1-96C1-8D20C628907E}" presName="spaceRect" presStyleCnt="0"/>
      <dgm:spPr/>
    </dgm:pt>
    <dgm:pt modelId="{696A55F9-6352-4FF5-8EB7-7B909F832A46}" type="pres">
      <dgm:prSet presAssocID="{DCC2B030-906D-41D1-96C1-8D20C628907E}" presName="parTx" presStyleLbl="revTx" presStyleIdx="2" presStyleCnt="4">
        <dgm:presLayoutVars>
          <dgm:chMax val="0"/>
          <dgm:chPref val="0"/>
        </dgm:presLayoutVars>
      </dgm:prSet>
      <dgm:spPr/>
    </dgm:pt>
    <dgm:pt modelId="{473B1B3B-8962-4AA9-B43D-BD64121AB9A3}" type="pres">
      <dgm:prSet presAssocID="{DCC2B030-906D-41D1-96C1-8D20C628907E}" presName="desTx" presStyleLbl="revTx" presStyleIdx="3" presStyleCnt="4">
        <dgm:presLayoutVars/>
      </dgm:prSet>
      <dgm:spPr/>
    </dgm:pt>
  </dgm:ptLst>
  <dgm:cxnLst>
    <dgm:cxn modelId="{BF08FD04-95A8-4100-B333-97B28338F987}" type="presOf" srcId="{DCC2B030-906D-41D1-96C1-8D20C628907E}" destId="{696A55F9-6352-4FF5-8EB7-7B909F832A46}" srcOrd="0" destOrd="0" presId="urn:microsoft.com/office/officeart/2018/2/layout/IconVerticalSolidList"/>
    <dgm:cxn modelId="{50C7420F-003A-4FA6-8890-6B2A683F9C54}" srcId="{DCC2B030-906D-41D1-96C1-8D20C628907E}" destId="{E1BD996B-6C2E-4078-AE5D-7D4006D721B8}" srcOrd="0" destOrd="0" parTransId="{C29C1306-16C6-4C36-A656-7708FF95B077}" sibTransId="{DBD1FC4B-8BB3-4E3C-8234-4EF3EE5FEEA6}"/>
    <dgm:cxn modelId="{6353933A-EB14-4DB5-B0B4-40EC60D8391E}" type="presOf" srcId="{EA7E3B03-4511-458D-A9C7-E6042431B760}" destId="{5EE6AF27-8A0A-4D95-BAD0-99CF52D9ADAE}" srcOrd="0" destOrd="0" presId="urn:microsoft.com/office/officeart/2018/2/layout/IconVerticalSolidList"/>
    <dgm:cxn modelId="{5ABFEC4A-B733-42DD-8A42-6EFD12ACAA54}" type="presOf" srcId="{479FC6CD-1AC1-4C23-B7ED-8D3F3A08451D}" destId="{82364EB8-7B4A-4D5C-9A2C-FD5254A2E095}" srcOrd="0" destOrd="1" presId="urn:microsoft.com/office/officeart/2018/2/layout/IconVerticalSolidList"/>
    <dgm:cxn modelId="{7693FB50-1A5B-490A-8D94-4DFA818F2511}" type="presOf" srcId="{F204D2AE-0F26-4F3D-87BA-A8032E6C1456}" destId="{82364EB8-7B4A-4D5C-9A2C-FD5254A2E095}" srcOrd="0" destOrd="0" presId="urn:microsoft.com/office/officeart/2018/2/layout/IconVerticalSolidList"/>
    <dgm:cxn modelId="{ABC0FA78-0AFA-409A-9ABE-714C7B1190D6}" type="presOf" srcId="{E1BD996B-6C2E-4078-AE5D-7D4006D721B8}" destId="{473B1B3B-8962-4AA9-B43D-BD64121AB9A3}" srcOrd="0" destOrd="0" presId="urn:microsoft.com/office/officeart/2018/2/layout/IconVerticalSolidList"/>
    <dgm:cxn modelId="{7DA564A0-3898-4999-BE52-2548CC91FCC2}" srcId="{EA7E3B03-4511-458D-A9C7-E6042431B760}" destId="{479FC6CD-1AC1-4C23-B7ED-8D3F3A08451D}" srcOrd="1" destOrd="0" parTransId="{52405F59-7B99-4AFA-948B-129DE433738F}" sibTransId="{702ED77D-24A6-4885-9CFF-ECB4F1278849}"/>
    <dgm:cxn modelId="{EF5FB1B0-F198-4D1B-BD92-C78801D34712}" type="presOf" srcId="{495C8EA2-E27E-4B8A-B003-45F16ECE7D4F}" destId="{473B1B3B-8962-4AA9-B43D-BD64121AB9A3}" srcOrd="0" destOrd="1" presId="urn:microsoft.com/office/officeart/2018/2/layout/IconVerticalSolidList"/>
    <dgm:cxn modelId="{2938F0B3-D608-4B03-8D2D-811929DFFEB4}" type="presOf" srcId="{1BD5D08F-7B9A-4469-A183-A1FE3B249AF3}" destId="{37A78FE2-4E5E-4663-9265-29B2B4E452D8}" srcOrd="0" destOrd="0" presId="urn:microsoft.com/office/officeart/2018/2/layout/IconVerticalSolidList"/>
    <dgm:cxn modelId="{E97A17C3-CE11-4FFA-97ED-55587ACF7C0D}" srcId="{DCC2B030-906D-41D1-96C1-8D20C628907E}" destId="{495C8EA2-E27E-4B8A-B003-45F16ECE7D4F}" srcOrd="1" destOrd="0" parTransId="{87E5FEE4-1107-41FF-8627-DC2212666682}" sibTransId="{E64C3D6D-8AC7-4FC3-BFA7-D6D454E985A5}"/>
    <dgm:cxn modelId="{689C09CE-B676-4A61-A0B5-6082DFB18410}" srcId="{1BD5D08F-7B9A-4469-A183-A1FE3B249AF3}" destId="{EA7E3B03-4511-458D-A9C7-E6042431B760}" srcOrd="0" destOrd="0" parTransId="{118E3E72-C089-46A7-B71F-DE232C6896C0}" sibTransId="{53552042-32FF-4A1B-9561-51CE868E25B0}"/>
    <dgm:cxn modelId="{98E25FD9-89AA-475D-AFB1-1101602AA9BE}" srcId="{1BD5D08F-7B9A-4469-A183-A1FE3B249AF3}" destId="{DCC2B030-906D-41D1-96C1-8D20C628907E}" srcOrd="1" destOrd="0" parTransId="{EE29698B-B9EE-43B3-9BA9-AD008A4A5EEF}" sibTransId="{59721573-B2F2-4AD7-959C-1710B8860DE5}"/>
    <dgm:cxn modelId="{478804E8-B3CF-484A-BE7E-704129672DA2}" srcId="{EA7E3B03-4511-458D-A9C7-E6042431B760}" destId="{F204D2AE-0F26-4F3D-87BA-A8032E6C1456}" srcOrd="0" destOrd="0" parTransId="{C1923B79-AA17-409F-BFD6-9F2506993F97}" sibTransId="{1E86D9A9-2CC8-4A77-9690-D99732863C7F}"/>
    <dgm:cxn modelId="{F437F425-3D66-4E86-864E-967D31D56883}" type="presParOf" srcId="{37A78FE2-4E5E-4663-9265-29B2B4E452D8}" destId="{A649EDEF-0344-4B9D-852F-BE690F5F43BA}" srcOrd="0" destOrd="0" presId="urn:microsoft.com/office/officeart/2018/2/layout/IconVerticalSolidList"/>
    <dgm:cxn modelId="{6F35F9F9-5A5A-4371-9475-C9F5713989E0}" type="presParOf" srcId="{A649EDEF-0344-4B9D-852F-BE690F5F43BA}" destId="{D8A372FA-3708-4D7A-B4CF-20EE33B41115}" srcOrd="0" destOrd="0" presId="urn:microsoft.com/office/officeart/2018/2/layout/IconVerticalSolidList"/>
    <dgm:cxn modelId="{E0F1B009-859F-4FDC-AC22-487827D8C3BB}" type="presParOf" srcId="{A649EDEF-0344-4B9D-852F-BE690F5F43BA}" destId="{9C4C0405-13A7-4902-B0A8-82C0D6D65D79}" srcOrd="1" destOrd="0" presId="urn:microsoft.com/office/officeart/2018/2/layout/IconVerticalSolidList"/>
    <dgm:cxn modelId="{A1CC0D14-1063-493C-81C1-77F45149984A}" type="presParOf" srcId="{A649EDEF-0344-4B9D-852F-BE690F5F43BA}" destId="{940F02EC-D3E2-4DAE-BD4E-50AB2877BE8E}" srcOrd="2" destOrd="0" presId="urn:microsoft.com/office/officeart/2018/2/layout/IconVerticalSolidList"/>
    <dgm:cxn modelId="{6BC0C9C1-F994-4635-8591-3BC1F27DBCFD}" type="presParOf" srcId="{A649EDEF-0344-4B9D-852F-BE690F5F43BA}" destId="{5EE6AF27-8A0A-4D95-BAD0-99CF52D9ADAE}" srcOrd="3" destOrd="0" presId="urn:microsoft.com/office/officeart/2018/2/layout/IconVerticalSolidList"/>
    <dgm:cxn modelId="{4B4F4B43-2B4F-4EED-871C-A817483C5F2D}" type="presParOf" srcId="{A649EDEF-0344-4B9D-852F-BE690F5F43BA}" destId="{82364EB8-7B4A-4D5C-9A2C-FD5254A2E095}" srcOrd="4" destOrd="0" presId="urn:microsoft.com/office/officeart/2018/2/layout/IconVerticalSolidList"/>
    <dgm:cxn modelId="{6AA6978A-81ED-448F-B838-F2F350ABD18F}" type="presParOf" srcId="{37A78FE2-4E5E-4663-9265-29B2B4E452D8}" destId="{0F60BE73-59C4-457D-9907-005A3A51B5C6}" srcOrd="1" destOrd="0" presId="urn:microsoft.com/office/officeart/2018/2/layout/IconVerticalSolidList"/>
    <dgm:cxn modelId="{AD153B22-3EF4-46A7-8D45-5C3B592878A9}" type="presParOf" srcId="{37A78FE2-4E5E-4663-9265-29B2B4E452D8}" destId="{C2FC6909-23D3-4976-9A75-361441FDFC1E}" srcOrd="2" destOrd="0" presId="urn:microsoft.com/office/officeart/2018/2/layout/IconVerticalSolidList"/>
    <dgm:cxn modelId="{38EC8191-B5A1-4C28-9099-797780E3FD49}" type="presParOf" srcId="{C2FC6909-23D3-4976-9A75-361441FDFC1E}" destId="{1397BE93-42D2-4A08-8F38-41E470ABCEB3}" srcOrd="0" destOrd="0" presId="urn:microsoft.com/office/officeart/2018/2/layout/IconVerticalSolidList"/>
    <dgm:cxn modelId="{878CB80A-77F0-4D32-93F2-364AF99B2700}" type="presParOf" srcId="{C2FC6909-23D3-4976-9A75-361441FDFC1E}" destId="{FA381407-D1EB-48AC-9E2C-CB2279DF8670}" srcOrd="1" destOrd="0" presId="urn:microsoft.com/office/officeart/2018/2/layout/IconVerticalSolidList"/>
    <dgm:cxn modelId="{9EF38484-ABFA-4B6A-8B9F-9D7C5F287EA5}" type="presParOf" srcId="{C2FC6909-23D3-4976-9A75-361441FDFC1E}" destId="{5A36CF4B-123C-4C89-9DA8-C571FA449309}" srcOrd="2" destOrd="0" presId="urn:microsoft.com/office/officeart/2018/2/layout/IconVerticalSolidList"/>
    <dgm:cxn modelId="{DFB3D597-1558-4437-82DA-EF4454299DF8}" type="presParOf" srcId="{C2FC6909-23D3-4976-9A75-361441FDFC1E}" destId="{696A55F9-6352-4FF5-8EB7-7B909F832A46}" srcOrd="3" destOrd="0" presId="urn:microsoft.com/office/officeart/2018/2/layout/IconVerticalSolidList"/>
    <dgm:cxn modelId="{8A0ACC72-6B47-440C-8274-5378197EFD7C}" type="presParOf" srcId="{C2FC6909-23D3-4976-9A75-361441FDFC1E}" destId="{473B1B3B-8962-4AA9-B43D-BD64121AB9A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372FA-3708-4D7A-B4CF-20EE33B41115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C0405-13A7-4902-B0A8-82C0D6D65D79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E6AF27-8A0A-4D95-BAD0-99CF52D9ADAE}">
      <dsp:nvSpPr>
        <dsp:cNvPr id="0" name=""/>
        <dsp:cNvSpPr/>
      </dsp:nvSpPr>
      <dsp:spPr>
        <a:xfrm>
          <a:off x="1507738" y="707092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Safety</a:t>
          </a:r>
          <a:r>
            <a:rPr lang="en-US" sz="1600" kern="1200"/>
            <a:t> – system </a:t>
          </a:r>
          <a:r>
            <a:rPr lang="en-US" sz="1600" b="1" kern="1200"/>
            <a:t>must undergo rigorous testing </a:t>
          </a:r>
          <a:r>
            <a:rPr lang="en-US" sz="1600" kern="1200"/>
            <a:t>to </a:t>
          </a:r>
          <a:r>
            <a:rPr lang="en-US" sz="1600" b="1" kern="1200"/>
            <a:t>ensure no negative side-effects </a:t>
          </a:r>
          <a:r>
            <a:rPr lang="en-US" sz="1600" kern="1200"/>
            <a:t>on brain function or physical harm</a:t>
          </a:r>
        </a:p>
      </dsp:txBody>
      <dsp:txXfrm>
        <a:off x="1507738" y="707092"/>
        <a:ext cx="4732020" cy="1305401"/>
      </dsp:txXfrm>
    </dsp:sp>
    <dsp:sp modelId="{82364EB8-7B4A-4D5C-9A2C-FD5254A2E095}">
      <dsp:nvSpPr>
        <dsp:cNvPr id="0" name=""/>
        <dsp:cNvSpPr/>
      </dsp:nvSpPr>
      <dsp:spPr>
        <a:xfrm>
          <a:off x="6239758" y="707092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Ultrasonic stimulation system </a:t>
          </a:r>
          <a:r>
            <a:rPr lang="en-US" sz="1200" kern="1200" dirty="0"/>
            <a:t>with </a:t>
          </a:r>
          <a:r>
            <a:rPr lang="en-US" sz="1200" b="1" kern="1200" dirty="0">
              <a:solidFill>
                <a:srgbClr val="FF0000"/>
              </a:solidFill>
            </a:rPr>
            <a:t>spatial-peak temporal average (ISPTA)</a:t>
          </a:r>
          <a:r>
            <a:rPr lang="en-US" sz="1200" kern="1200" dirty="0"/>
            <a:t> and </a:t>
          </a:r>
          <a:r>
            <a:rPr lang="en-US" sz="1200" b="1" kern="1200" dirty="0">
              <a:solidFill>
                <a:srgbClr val="FF0000"/>
              </a:solidFill>
            </a:rPr>
            <a:t>spatial-peak pulse average (ISPPA) </a:t>
          </a:r>
          <a:r>
            <a:rPr lang="en-US" sz="1200" b="1" kern="1200" dirty="0">
              <a:solidFill>
                <a:srgbClr val="C00000"/>
              </a:solidFill>
            </a:rPr>
            <a:t>below FDA regulations </a:t>
          </a:r>
          <a:r>
            <a:rPr lang="en-US" sz="1200" kern="1200" dirty="0"/>
            <a:t>for diagnostic ultrasound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rgbClr val="FF0000"/>
              </a:solidFill>
            </a:rPr>
            <a:t>Fail-safe mechanisms </a:t>
          </a:r>
          <a:r>
            <a:rPr lang="en-US" sz="1200" kern="1200" dirty="0"/>
            <a:t>to ensure </a:t>
          </a:r>
          <a:r>
            <a:rPr lang="en-US" sz="1200" b="1" kern="1200" dirty="0">
              <a:solidFill>
                <a:srgbClr val="FF0000"/>
              </a:solidFill>
            </a:rPr>
            <a:t>above values cannot be exceeded by any circumstance</a:t>
          </a:r>
          <a:endParaRPr lang="en-US" sz="1200" kern="1200" dirty="0">
            <a:solidFill>
              <a:srgbClr val="FF0000"/>
            </a:solidFill>
          </a:endParaRPr>
        </a:p>
      </dsp:txBody>
      <dsp:txXfrm>
        <a:off x="6239758" y="707092"/>
        <a:ext cx="4275841" cy="1305401"/>
      </dsp:txXfrm>
    </dsp:sp>
    <dsp:sp modelId="{1397BE93-42D2-4A08-8F38-41E470ABCEB3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381407-D1EB-48AC-9E2C-CB2279DF8670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A55F9-6352-4FF5-8EB7-7B909F832A46}">
      <dsp:nvSpPr>
        <dsp:cNvPr id="0" name=""/>
        <dsp:cNvSpPr/>
      </dsp:nvSpPr>
      <dsp:spPr>
        <a:xfrm>
          <a:off x="1507738" y="2338844"/>
          <a:ext cx="4732020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u="sng" kern="1200"/>
            <a:t>Privacy/Ethics</a:t>
          </a:r>
          <a:r>
            <a:rPr lang="en-US" sz="1600" kern="1200"/>
            <a:t> – </a:t>
          </a:r>
          <a:r>
            <a:rPr lang="en-US" sz="1600" b="1" kern="1200"/>
            <a:t>Strong</a:t>
          </a:r>
          <a:r>
            <a:rPr lang="en-US" sz="1600" kern="1200"/>
            <a:t> </a:t>
          </a:r>
          <a:r>
            <a:rPr lang="en-US" sz="1600" b="1" kern="1200"/>
            <a:t>ethical guidelines</a:t>
          </a:r>
          <a:r>
            <a:rPr lang="en-US" sz="1600" kern="1200"/>
            <a:t> ensure users maintain control over their dreams </a:t>
          </a:r>
          <a:r>
            <a:rPr lang="en-US" sz="1600" b="1" kern="1200"/>
            <a:t>without intrusion of personal and subconscious mind</a:t>
          </a:r>
          <a:endParaRPr lang="en-US" sz="1600" kern="1200"/>
        </a:p>
      </dsp:txBody>
      <dsp:txXfrm>
        <a:off x="1507738" y="2338844"/>
        <a:ext cx="4732020" cy="1305401"/>
      </dsp:txXfrm>
    </dsp:sp>
    <dsp:sp modelId="{473B1B3B-8962-4AA9-B43D-BD64121AB9A3}">
      <dsp:nvSpPr>
        <dsp:cNvPr id="0" name=""/>
        <dsp:cNvSpPr/>
      </dsp:nvSpPr>
      <dsp:spPr>
        <a:xfrm>
          <a:off x="6239758" y="2338844"/>
          <a:ext cx="427584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Inducing</a:t>
          </a:r>
          <a:r>
            <a:rPr lang="zh-CN" sz="1200" kern="1200" dirty="0"/>
            <a:t> </a:t>
          </a:r>
          <a:r>
            <a:rPr lang="en-US" sz="1200" kern="1200" dirty="0"/>
            <a:t>lucid dreams via </a:t>
          </a:r>
          <a:r>
            <a:rPr lang="en-US" sz="1200" kern="1200" dirty="0" err="1"/>
            <a:t>tFUS</a:t>
          </a:r>
          <a:r>
            <a:rPr lang="en-US" sz="1200" kern="1200" dirty="0"/>
            <a:t> </a:t>
          </a:r>
          <a:r>
            <a:rPr lang="en-US" sz="1200" b="1" kern="1200" dirty="0"/>
            <a:t>could lead to manipulative practices </a:t>
          </a:r>
          <a:r>
            <a:rPr lang="en-US" sz="1200" kern="1200" dirty="0"/>
            <a:t>(propaganda, advertising, scamming, etc.) 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Should be </a:t>
          </a:r>
          <a:r>
            <a:rPr lang="en-US" sz="1200" b="1" kern="1200"/>
            <a:t>strictly used </a:t>
          </a:r>
          <a:r>
            <a:rPr lang="en-US" sz="1200" kern="1200"/>
            <a:t>for </a:t>
          </a:r>
          <a:r>
            <a:rPr lang="en-US" sz="1200" b="1" kern="1200"/>
            <a:t>facilitating lucidity </a:t>
          </a:r>
          <a:r>
            <a:rPr lang="en-US" sz="1200" kern="1200"/>
            <a:t>to </a:t>
          </a:r>
          <a:r>
            <a:rPr lang="en-US" sz="1200" b="1" kern="1200"/>
            <a:t>give dreamers control of their dream experiences</a:t>
          </a:r>
          <a:r>
            <a:rPr lang="en-US" sz="1200" kern="1200"/>
            <a:t>,</a:t>
          </a:r>
          <a:r>
            <a:rPr lang="en-US" sz="1200" b="1" kern="1200"/>
            <a:t> </a:t>
          </a:r>
          <a:r>
            <a:rPr lang="en-US" sz="1200" kern="1200"/>
            <a:t>respecting user’s cognitive autonomy</a:t>
          </a:r>
        </a:p>
      </dsp:txBody>
      <dsp:txXfrm>
        <a:off x="6239758" y="2338844"/>
        <a:ext cx="4275841" cy="1305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6971-899E-D430-564D-1BB1F6342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E2F3AA-827D-9D82-2A21-604D7C5917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884751-5866-EDC0-4C99-0206B77FB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CB21B-88CC-999E-F0A7-7CF4A446E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58707-C138-C635-B24D-AF18C9CC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42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2A20-DB60-0C17-AD0D-F2B650D3E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38A16-7CA9-FCB0-1526-2ED5A58B51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7692-17FC-9134-1C42-6F917D234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26CBC-46AF-0959-5D73-518D4F1F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1CFA6-1F38-A77A-3018-DFDF4DDA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266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8706CA-5401-8F17-39B5-0AD3EC84E8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DC2DB-842D-2A6A-B8DE-B90AC174F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26EAA-E2F9-3E14-0109-A7E20FBDB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7EE73-1E68-BC30-7BB3-D0DCB35CC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BD21C-826E-DC65-F554-0BA68830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9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4F16D-1498-1237-AE6C-A7635B29B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C1CDA-5A86-3A9D-69F3-8475A4651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65F4A-AD17-B64F-7A64-8F8AF99E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661E3-8A63-918B-C4EE-004FC6774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0BA7C-3598-8C6F-7A74-AF469FDB5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4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B0E02-283D-ECAC-84D1-11F0AEC0C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7370F-C012-0A5C-FC3D-1C25C7A5A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19C92-562D-85F3-BF56-B0D4272CB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59296-4471-E39C-A7BE-BF1855BDF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13E8F-F4D0-A641-D17C-399F8936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1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FA67-18BA-A022-E0C9-3E78F2E4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74E0-04D0-3857-E964-B56D8A01A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23856-C591-DEB0-2FD7-76EDC4BFC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E81188-DE15-B5C5-5607-8ADB07692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4A80C2-E160-8F81-CCD4-CED03519E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570AC-6DBF-A8B7-787B-8856C0CD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56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6B0F-B766-6A4D-79A7-A8117FBE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CBE3-175D-9658-6383-17039D3FB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A9187-3E96-6D2F-57C8-E5A54D512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44578-0F06-FB3E-E5A6-74B2FC43A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1A0BFD-6C51-3FDC-8C22-6425EF9853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CF35B4-9C03-80A0-82DD-EB44C17EC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2CEAD8-B8AA-C7F9-619C-04229ECAB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B3CDC8-2F4C-015A-BAE5-0E1551CA8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2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0AE0-1DCD-38E7-66DD-295154AB4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DAB5F5-4005-E7E4-D98C-2739A8378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2EC601-EBCE-6DBA-F8C7-44F1293F5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E6848-4EF2-AE85-669D-455C8B3C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08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91DA3-4C88-5B79-0330-0231A002E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6D3CDC-4004-7C08-430E-20C859064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08E00-F7A0-ADC8-901F-106952AA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08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1FA2B-1552-966E-2D23-D54BE3E6C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7A697-3E6E-FF2A-F634-4E93A88A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1928F-2427-B361-E9D3-BA2171576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E079C8-6D6E-56DA-C316-81ACE59BC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31B4-0EF2-DA7E-45BF-0ED320D0B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A8F68-D84A-7125-4505-3B3FD13B5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6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6528-FF11-EB87-F858-FFD40B938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A05A3E-7056-1626-9079-858F80178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53684-E398-0EA0-8B91-C44FA64B9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06519-420B-9E25-6D55-53296A004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1E861-39EA-3A2F-0C53-F0E95EBE6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71009-BCBB-EBED-B8CA-89BF506A7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879A0F-24BE-AFD1-F27F-2B8B4443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0F477F-89C6-BB33-A0B0-14B6F5B9A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C5766-7F2D-7129-B3D7-E5277F05E6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C6F69C-7B9C-3C41-ABFE-4996657B0865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0106F-DDBF-90F8-3199-53818A989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08A68-5E96-F71E-684D-3F1241FCC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2ADED2-FC0A-2344-955D-524434547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4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ropheticai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github.com/kyegomez/MORPHEUS-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E9E463FB-FB04-F09B-FFF3-9B839CC19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01" y="797502"/>
            <a:ext cx="1776549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5D2417-EBA9-5BD0-CBF9-2C077B594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904" y="1068964"/>
            <a:ext cx="2286000" cy="1285875"/>
          </a:xfrm>
          <a:prstGeom prst="rect">
            <a:avLst/>
          </a:prstGeom>
        </p:spPr>
      </p:pic>
      <p:pic>
        <p:nvPicPr>
          <p:cNvPr id="8" name="Content Placeholder 4" descr="A white bracelet with a silver ring&#10;&#10;Description automatically generated">
            <a:extLst>
              <a:ext uri="{FF2B5EF4-FFF2-40B4-BE49-F238E27FC236}">
                <a16:creationId xmlns:a16="http://schemas.microsoft.com/office/drawing/2014/main" id="{6DC3E641-A0B0-0096-13F6-F008599C9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9835" y="978325"/>
            <a:ext cx="2283508" cy="1467153"/>
          </a:xfrm>
          <a:prstGeom prst="rect">
            <a:avLst/>
          </a:prstGeom>
        </p:spPr>
      </p:pic>
      <p:pic>
        <p:nvPicPr>
          <p:cNvPr id="7" name="Picture 6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CB5E910E-68A6-3205-F8CE-FA46AA916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985" y="2788923"/>
            <a:ext cx="5477869" cy="1068182"/>
          </a:xfrm>
          <a:prstGeom prst="rect">
            <a:avLst/>
          </a:prstGeom>
        </p:spPr>
      </p:pic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D891E-0920-0365-723D-8E6C9BAFA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9303" y="2901783"/>
            <a:ext cx="8395384" cy="1921433"/>
          </a:xfrm>
        </p:spPr>
        <p:txBody>
          <a:bodyPr anchor="b">
            <a:normAutofit/>
          </a:bodyPr>
          <a:lstStyle/>
          <a:p>
            <a:pPr algn="l"/>
            <a:r>
              <a:rPr lang="en-US" sz="6200" dirty="0"/>
              <a:t>Prophetic AI: </a:t>
            </a:r>
            <a:br>
              <a:rPr lang="en-US" sz="6200" dirty="0"/>
            </a:br>
            <a:r>
              <a:rPr lang="en-US" sz="6200" dirty="0"/>
              <a:t>An Intro</a:t>
            </a:r>
            <a:r>
              <a:rPr lang="en-US" altLang="zh-CN" sz="6200" dirty="0"/>
              <a:t>duction</a:t>
            </a:r>
            <a:endParaRPr lang="en-US" sz="6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999F6-A76A-8C4B-DA22-0828D52C6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9303" y="4917862"/>
            <a:ext cx="7321298" cy="753165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By Michael Zhou, 6/16/2024</a:t>
            </a:r>
          </a:p>
        </p:txBody>
      </p:sp>
    </p:spTree>
    <p:extLst>
      <p:ext uri="{BB962C8B-B14F-4D97-AF65-F5344CB8AC3E}">
        <p14:creationId xmlns:p14="http://schemas.microsoft.com/office/powerpoint/2010/main" val="2716749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E5394-0464-91B5-564A-86995965B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Safety,</a:t>
            </a:r>
            <a:r>
              <a:rPr lang="zh-CN" altLang="en-US" dirty="0"/>
              <a:t> </a:t>
            </a:r>
            <a:r>
              <a:rPr lang="en-US" altLang="zh-CN" dirty="0"/>
              <a:t>Privacy,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Ethics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890E84-8646-CC4B-E4D6-D6349CDFE7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33408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4404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5CC6F-15E1-0698-7113-EF06585F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/>
              <a:t>Company Website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F7EC-528C-CAEB-81E0-9C3BA24CA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>
                <a:hlinkClick r:id="rId2"/>
              </a:rPr>
              <a:t>https://propheticai.co/</a:t>
            </a:r>
            <a:r>
              <a:rPr lang="en-US" sz="3000" dirty="0"/>
              <a:t> </a:t>
            </a:r>
          </a:p>
        </p:txBody>
      </p:sp>
      <p:pic>
        <p:nvPicPr>
          <p:cNvPr id="7" name="Graphic 6" descr="Email">
            <a:extLst>
              <a:ext uri="{FF2B5EF4-FFF2-40B4-BE49-F238E27FC236}">
                <a16:creationId xmlns:a16="http://schemas.microsoft.com/office/drawing/2014/main" id="{2BFBF65F-B304-6B15-3467-DAD590633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80610" y="1071282"/>
            <a:ext cx="4737650" cy="473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69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AD20A5-B9BF-4C29-B1C0-882CF36B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ainting of a person holding a sword&#10;&#10;Description automatically generated">
            <a:extLst>
              <a:ext uri="{FF2B5EF4-FFF2-40B4-BE49-F238E27FC236}">
                <a16:creationId xmlns:a16="http://schemas.microsoft.com/office/drawing/2014/main" id="{3065F9AA-BD09-6E82-108C-15DA2510D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38" r="1" b="1"/>
          <a:stretch/>
        </p:blipFill>
        <p:spPr>
          <a:xfrm>
            <a:off x="20" y="-88900"/>
            <a:ext cx="4752733" cy="694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83847B-B7B4-4D47-875A-C45ADEF4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300" y="685800"/>
            <a:ext cx="6057900" cy="548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BD28D-ECBA-435E-78F7-FA339E69D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739" y="2195928"/>
            <a:ext cx="4253022" cy="24661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altLang="zh-CN" sz="3200" dirty="0">
                <a:solidFill>
                  <a:srgbClr val="595959"/>
                </a:solidFill>
              </a:rPr>
              <a:t>“Prometheus stole fire from the Gods……we will steal dreams from the Prophets”</a:t>
            </a:r>
            <a:br>
              <a:rPr lang="en-US" altLang="zh-CN" sz="3200" dirty="0">
                <a:solidFill>
                  <a:srgbClr val="595959"/>
                </a:solidFill>
              </a:rPr>
            </a:br>
            <a:br>
              <a:rPr lang="en-US" altLang="zh-CN" sz="3200" dirty="0">
                <a:solidFill>
                  <a:srgbClr val="595959"/>
                </a:solidFill>
              </a:rPr>
            </a:br>
            <a:r>
              <a:rPr lang="en-US" altLang="zh-CN" sz="2900" dirty="0">
                <a:solidFill>
                  <a:srgbClr val="595959"/>
                </a:solidFill>
              </a:rPr>
              <a:t>--Eric</a:t>
            </a:r>
            <a:r>
              <a:rPr lang="zh-CN" altLang="en-US" sz="2900" dirty="0">
                <a:solidFill>
                  <a:srgbClr val="595959"/>
                </a:solidFill>
              </a:rPr>
              <a:t> </a:t>
            </a:r>
            <a:r>
              <a:rPr lang="en-US" altLang="zh-CN" sz="2900" dirty="0" err="1">
                <a:solidFill>
                  <a:srgbClr val="595959"/>
                </a:solidFill>
              </a:rPr>
              <a:t>Wollberg</a:t>
            </a:r>
            <a:r>
              <a:rPr lang="en-US" altLang="zh-CN" sz="2900" dirty="0">
                <a:solidFill>
                  <a:srgbClr val="595959"/>
                </a:solidFill>
              </a:rPr>
              <a:t>,</a:t>
            </a:r>
            <a:r>
              <a:rPr lang="zh-CN" altLang="en-US" sz="2900" dirty="0">
                <a:solidFill>
                  <a:srgbClr val="595959"/>
                </a:solidFill>
              </a:rPr>
              <a:t> </a:t>
            </a:r>
            <a:r>
              <a:rPr lang="en-US" altLang="zh-CN" sz="2900" dirty="0">
                <a:solidFill>
                  <a:srgbClr val="595959"/>
                </a:solidFill>
              </a:rPr>
              <a:t>CEO</a:t>
            </a:r>
            <a:r>
              <a:rPr lang="zh-CN" altLang="en-US" sz="2900" dirty="0">
                <a:solidFill>
                  <a:srgbClr val="595959"/>
                </a:solidFill>
              </a:rPr>
              <a:t> </a:t>
            </a:r>
            <a:r>
              <a:rPr lang="en-US" altLang="zh-CN" sz="2900" dirty="0">
                <a:solidFill>
                  <a:srgbClr val="595959"/>
                </a:solidFill>
              </a:rPr>
              <a:t>of</a:t>
            </a:r>
            <a:r>
              <a:rPr lang="zh-CN" altLang="en-US" sz="2900" dirty="0">
                <a:solidFill>
                  <a:srgbClr val="595959"/>
                </a:solidFill>
              </a:rPr>
              <a:t> </a:t>
            </a:r>
            <a:r>
              <a:rPr lang="en-US" altLang="zh-CN" sz="2900" dirty="0">
                <a:solidFill>
                  <a:srgbClr val="595959"/>
                </a:solidFill>
              </a:rPr>
              <a:t>Prophetic</a:t>
            </a:r>
            <a:r>
              <a:rPr lang="zh-CN" altLang="en-US" sz="2900" dirty="0">
                <a:solidFill>
                  <a:srgbClr val="595959"/>
                </a:solidFill>
              </a:rPr>
              <a:t> </a:t>
            </a:r>
            <a:r>
              <a:rPr lang="en-US" altLang="zh-CN" sz="2900" dirty="0">
                <a:solidFill>
                  <a:srgbClr val="595959"/>
                </a:solidFill>
              </a:rPr>
              <a:t>AI</a:t>
            </a:r>
            <a:r>
              <a:rPr lang="zh-CN" altLang="en-US" sz="2900" dirty="0">
                <a:solidFill>
                  <a:srgbClr val="595959"/>
                </a:solidFill>
              </a:rPr>
              <a:t> </a:t>
            </a:r>
            <a:endParaRPr lang="en-US" sz="29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607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D66061-CE7A-1801-F886-E5A6BF02B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4509"/>
            <a:ext cx="4792579" cy="2398713"/>
          </a:xfrm>
        </p:spPr>
        <p:txBody>
          <a:bodyPr>
            <a:normAutofit/>
          </a:bodyPr>
          <a:lstStyle/>
          <a:p>
            <a:r>
              <a:rPr lang="en-US" dirty="0"/>
              <a:t>About the Company</a:t>
            </a:r>
          </a:p>
        </p:txBody>
      </p:sp>
      <p:pic>
        <p:nvPicPr>
          <p:cNvPr id="4" name="Picture 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78D32631-88B8-B381-2448-755D7EF02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9" y="941203"/>
            <a:ext cx="7763855" cy="15139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424C7-5DD2-8AA1-5C57-143CEE308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988167"/>
            <a:ext cx="5723021" cy="2398713"/>
          </a:xfrm>
        </p:spPr>
        <p:txBody>
          <a:bodyPr anchor="ctr">
            <a:noAutofit/>
          </a:bodyPr>
          <a:lstStyle/>
          <a:p>
            <a:r>
              <a:rPr lang="en-US" sz="1600" dirty="0"/>
              <a:t>Neurotechnology company for inventing wearable devices for </a:t>
            </a:r>
            <a:r>
              <a:rPr lang="en-US" sz="1600" b="1" i="1" dirty="0"/>
              <a:t>stabilizing lucid dreams</a:t>
            </a:r>
          </a:p>
          <a:p>
            <a:r>
              <a:rPr lang="en-US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New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York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City</a:t>
            </a:r>
            <a:endParaRPr lang="en-US" sz="1600" b="1" dirty="0"/>
          </a:p>
          <a:p>
            <a:r>
              <a:rPr lang="en-US" sz="1600" dirty="0"/>
              <a:t>Founded by </a:t>
            </a:r>
            <a:r>
              <a:rPr lang="en-US" sz="1600" b="1" dirty="0"/>
              <a:t>Eric </a:t>
            </a:r>
            <a:r>
              <a:rPr lang="en-US" sz="1600" b="1" dirty="0" err="1"/>
              <a:t>Wollberg</a:t>
            </a:r>
            <a:r>
              <a:rPr lang="en-US" sz="1600" b="1" dirty="0"/>
              <a:t> </a:t>
            </a:r>
            <a:r>
              <a:rPr lang="en-US" sz="1600" dirty="0"/>
              <a:t>and </a:t>
            </a:r>
            <a:r>
              <a:rPr lang="en-US" sz="1600" b="1" dirty="0"/>
              <a:t>Wesley Berry </a:t>
            </a:r>
            <a:r>
              <a:rPr lang="en-US" sz="1600" dirty="0"/>
              <a:t>in </a:t>
            </a:r>
            <a:r>
              <a:rPr lang="en-US" sz="1600" b="1" dirty="0"/>
              <a:t>March 2023</a:t>
            </a:r>
          </a:p>
          <a:p>
            <a:r>
              <a:rPr lang="en-US" sz="1600" dirty="0"/>
              <a:t>Raised $1.1M in funding led by VC firm </a:t>
            </a:r>
            <a:r>
              <a:rPr lang="en-US" sz="1600" dirty="0" err="1"/>
              <a:t>BoxGroup</a:t>
            </a:r>
            <a:r>
              <a:rPr lang="en-US" sz="1600" dirty="0"/>
              <a:t> </a:t>
            </a:r>
          </a:p>
          <a:p>
            <a:r>
              <a:rPr lang="en-US" sz="1600" dirty="0"/>
              <a:t>Partnered with Card79 (known for making hardware for Elon Musk’s </a:t>
            </a:r>
            <a:r>
              <a:rPr lang="en-US" sz="1600" dirty="0" err="1"/>
              <a:t>Neuralink</a:t>
            </a:r>
            <a:r>
              <a:rPr lang="en-US" sz="1600" dirty="0"/>
              <a:t>) and Donders Sleep &amp; Memory Lab (for collecting data from subjects + </a:t>
            </a:r>
            <a:r>
              <a:rPr lang="en-US" sz="1600" dirty="0" err="1"/>
              <a:t>experiementation</a:t>
            </a:r>
            <a:r>
              <a:rPr lang="en-US" sz="1600" dirty="0"/>
              <a:t>)</a:t>
            </a:r>
          </a:p>
          <a:p>
            <a:r>
              <a:rPr lang="en-US" sz="1600" dirty="0"/>
              <a:t>Known for developing the </a:t>
            </a:r>
            <a:r>
              <a:rPr lang="en-US" sz="1600" b="1" dirty="0"/>
              <a:t>world’s first multi-modal generative ultrasonic transformer, Morpheus-1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5D337-0C40-9733-FC9F-A16102F3F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78" y="6053222"/>
            <a:ext cx="1124551" cy="33365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F186326-E12E-4A49-6676-26AB845E8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949" y="6051258"/>
            <a:ext cx="1124552" cy="335622"/>
          </a:xfrm>
          <a:prstGeom prst="rect">
            <a:avLst/>
          </a:prstGeom>
        </p:spPr>
      </p:pic>
      <p:pic>
        <p:nvPicPr>
          <p:cNvPr id="7" name="Picture 6" descr="A person sitting on a ledge&#10;&#10;Description automatically generated">
            <a:extLst>
              <a:ext uri="{FF2B5EF4-FFF2-40B4-BE49-F238E27FC236}">
                <a16:creationId xmlns:a16="http://schemas.microsoft.com/office/drawing/2014/main" id="{9038C435-35D3-635B-74A4-8FD3D76D7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211" y="322262"/>
            <a:ext cx="2338589" cy="23385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667007-A3B0-4552-BC62-E19452BED832}"/>
              </a:ext>
            </a:extLst>
          </p:cNvPr>
          <p:cNvSpPr txBox="1"/>
          <p:nvPr/>
        </p:nvSpPr>
        <p:spPr>
          <a:xfrm>
            <a:off x="9155875" y="2831158"/>
            <a:ext cx="2327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Eric</a:t>
            </a:r>
            <a:r>
              <a:rPr lang="zh-CN" altLang="en-US" dirty="0"/>
              <a:t> </a:t>
            </a:r>
            <a:r>
              <a:rPr lang="en-US" altLang="zh-CN" dirty="0" err="1"/>
              <a:t>Wollberg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CEO</a:t>
            </a:r>
            <a:endParaRPr lang="en-US" dirty="0"/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88BBC808-D9C4-FCA4-5F65-8F9FAFE4C7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9760" y="5387728"/>
            <a:ext cx="1124552" cy="115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34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C963CA-C10F-09B4-5D74-2D27D1427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What are Lucid Dreams?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63A4-0611-F447-E9B1-490028DE6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2194102"/>
            <a:ext cx="3984567" cy="3908586"/>
          </a:xfrm>
        </p:spPr>
        <p:txBody>
          <a:bodyPr>
            <a:noAutofit/>
          </a:bodyPr>
          <a:lstStyle/>
          <a:p>
            <a:r>
              <a:rPr lang="en-US" sz="1600" dirty="0"/>
              <a:t>Dreams where the </a:t>
            </a:r>
            <a:r>
              <a:rPr lang="en-US" sz="1600" b="1" dirty="0"/>
              <a:t>dreamer is aware </a:t>
            </a:r>
            <a:r>
              <a:rPr lang="en-US" sz="1600" dirty="0"/>
              <a:t>while asleep</a:t>
            </a:r>
          </a:p>
          <a:p>
            <a:r>
              <a:rPr lang="en-US" sz="1600" dirty="0"/>
              <a:t>Dreamer can </a:t>
            </a:r>
            <a:r>
              <a:rPr lang="en-US" sz="1600" b="1" dirty="0"/>
              <a:t>exert control over their dream </a:t>
            </a:r>
            <a:r>
              <a:rPr lang="en-US" sz="1600" dirty="0"/>
              <a:t>by </a:t>
            </a:r>
            <a:r>
              <a:rPr lang="en-US" sz="1600" b="1" dirty="0"/>
              <a:t>changing the characters, narrative, or environment</a:t>
            </a:r>
          </a:p>
          <a:p>
            <a:r>
              <a:rPr lang="en-US" sz="1600" dirty="0"/>
              <a:t>Includes </a:t>
            </a:r>
            <a:r>
              <a:rPr lang="en-US" sz="1600" b="1" dirty="0"/>
              <a:t>little to no sensory input</a:t>
            </a:r>
            <a:endParaRPr lang="en-US" sz="1600" dirty="0"/>
          </a:p>
          <a:p>
            <a:r>
              <a:rPr lang="en-US" sz="1600" dirty="0"/>
              <a:t>Excellent for </a:t>
            </a:r>
            <a:r>
              <a:rPr lang="en-US" sz="1600" b="1" dirty="0"/>
              <a:t>creative problem solving </a:t>
            </a:r>
            <a:r>
              <a:rPr lang="en-US" sz="1600" dirty="0"/>
              <a:t>- dreamer is </a:t>
            </a:r>
            <a:r>
              <a:rPr lang="en-US" sz="1600" b="1" dirty="0"/>
              <a:t>freed from conventional laws of physics</a:t>
            </a:r>
            <a:r>
              <a:rPr lang="en-US" sz="1600" dirty="0"/>
              <a:t>: gravity, conservation of energy &amp; mass </a:t>
            </a:r>
          </a:p>
          <a:p>
            <a:r>
              <a:rPr lang="en-US" sz="1600" dirty="0"/>
              <a:t>Can </a:t>
            </a:r>
            <a:r>
              <a:rPr lang="en-US" sz="1600" b="1" dirty="0"/>
              <a:t>construct and explore extraordinary environments</a:t>
            </a:r>
            <a:r>
              <a:rPr lang="en-US" sz="1600" dirty="0"/>
              <a:t>, </a:t>
            </a:r>
            <a:r>
              <a:rPr lang="en-US" sz="1600" b="1" dirty="0"/>
              <a:t>speak to dream characters</a:t>
            </a:r>
            <a:r>
              <a:rPr lang="en-US" sz="1600" dirty="0"/>
              <a:t>, and/or </a:t>
            </a:r>
            <a:r>
              <a:rPr lang="en-US" sz="1600" b="1" dirty="0"/>
              <a:t>fly </a:t>
            </a:r>
          </a:p>
        </p:txBody>
      </p:sp>
      <p:pic>
        <p:nvPicPr>
          <p:cNvPr id="5" name="Picture 4" descr="A person lying in bed with a white headband&#10;&#10;Description automatically generated">
            <a:extLst>
              <a:ext uri="{FF2B5EF4-FFF2-40B4-BE49-F238E27FC236}">
                <a16:creationId xmlns:a16="http://schemas.microsoft.com/office/drawing/2014/main" id="{5F8E7F8C-0B01-0C0E-C49B-30CD8D23B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" r="-3" b="-3"/>
          <a:stretch/>
        </p:blipFill>
        <p:spPr>
          <a:xfrm>
            <a:off x="5849533" y="661916"/>
            <a:ext cx="5346988" cy="55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05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62B7D-CFE4-866C-97FC-610025421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562" y="609600"/>
            <a:ext cx="4197979" cy="1330839"/>
          </a:xfrm>
        </p:spPr>
        <p:txBody>
          <a:bodyPr>
            <a:noAutofit/>
          </a:bodyPr>
          <a:lstStyle/>
          <a:p>
            <a:r>
              <a:rPr lang="en-US" altLang="zh-CN" sz="4000" dirty="0"/>
              <a:t>Lucid</a:t>
            </a:r>
            <a:r>
              <a:rPr lang="zh-CN" altLang="en-US" sz="4000" dirty="0"/>
              <a:t> </a:t>
            </a:r>
            <a:r>
              <a:rPr lang="en-US" altLang="zh-CN" sz="4000" dirty="0"/>
              <a:t>Dreams:</a:t>
            </a:r>
            <a:r>
              <a:rPr lang="zh-CN" altLang="en-US" sz="4000" dirty="0"/>
              <a:t> </a:t>
            </a:r>
            <a:br>
              <a:rPr lang="en-US" altLang="zh-CN" sz="4000" dirty="0"/>
            </a:br>
            <a:r>
              <a:rPr lang="en-US" altLang="zh-CN" sz="4000" dirty="0"/>
              <a:t>Prefrontal</a:t>
            </a:r>
            <a:r>
              <a:rPr lang="zh-CN" altLang="en-US" sz="4000" dirty="0"/>
              <a:t> </a:t>
            </a:r>
            <a:r>
              <a:rPr lang="en-US" altLang="zh-CN" sz="4000" dirty="0"/>
              <a:t>Cortex</a:t>
            </a:r>
            <a:r>
              <a:rPr lang="zh-CN" altLang="en-US" sz="4000" dirty="0"/>
              <a:t> </a:t>
            </a:r>
            <a:r>
              <a:rPr lang="en-US" altLang="zh-CN" sz="4000" dirty="0"/>
              <a:t>Activation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2BA58-4F8A-61E6-3491-7CB6FCA6B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562" y="2444926"/>
            <a:ext cx="3909805" cy="3908586"/>
          </a:xfrm>
        </p:spPr>
        <p:txBody>
          <a:bodyPr>
            <a:normAutofit/>
          </a:bodyPr>
          <a:lstStyle/>
          <a:p>
            <a:r>
              <a:rPr lang="en-US" altLang="zh-CN" sz="1900" b="1" u="sng" dirty="0">
                <a:solidFill>
                  <a:srgbClr val="FF0000"/>
                </a:solidFill>
              </a:rPr>
              <a:t>Prefrontal</a:t>
            </a:r>
            <a:r>
              <a:rPr lang="zh-CN" altLang="en-US" sz="1900" b="1" u="sng" dirty="0">
                <a:solidFill>
                  <a:srgbClr val="FF0000"/>
                </a:solidFill>
              </a:rPr>
              <a:t> </a:t>
            </a:r>
            <a:r>
              <a:rPr lang="en-US" altLang="zh-CN" sz="1900" b="1" u="sng" dirty="0">
                <a:solidFill>
                  <a:srgbClr val="FF0000"/>
                </a:solidFill>
              </a:rPr>
              <a:t>cortex</a:t>
            </a:r>
            <a:r>
              <a:rPr lang="zh-CN" altLang="en-US" sz="1900" b="1" u="sng" dirty="0">
                <a:solidFill>
                  <a:srgbClr val="FF0000"/>
                </a:solidFill>
              </a:rPr>
              <a:t> </a:t>
            </a:r>
            <a:r>
              <a:rPr lang="en-US" altLang="zh-CN" sz="1900" dirty="0"/>
              <a:t>–</a:t>
            </a:r>
            <a:r>
              <a:rPr lang="zh-CN" altLang="en-US" sz="1900" dirty="0"/>
              <a:t> </a:t>
            </a:r>
            <a:r>
              <a:rPr lang="en-US" altLang="zh-CN" sz="1900" dirty="0"/>
              <a:t>associated</a:t>
            </a:r>
            <a:r>
              <a:rPr lang="zh-CN" altLang="en-US" sz="1900" dirty="0"/>
              <a:t> </a:t>
            </a:r>
            <a:r>
              <a:rPr lang="en-US" altLang="zh-CN" sz="1900" dirty="0"/>
              <a:t>with</a:t>
            </a:r>
            <a:r>
              <a:rPr lang="zh-CN" altLang="en-US" sz="1900" dirty="0"/>
              <a:t> </a:t>
            </a:r>
            <a:r>
              <a:rPr lang="en-US" altLang="zh-CN" sz="1900" b="1" dirty="0"/>
              <a:t>self-awareness</a:t>
            </a:r>
            <a:r>
              <a:rPr lang="zh-CN" altLang="en-US" sz="1900" b="1" dirty="0"/>
              <a:t> </a:t>
            </a:r>
            <a:r>
              <a:rPr lang="en-US" altLang="zh-CN" sz="1900" dirty="0"/>
              <a:t>&amp;</a:t>
            </a:r>
            <a:r>
              <a:rPr lang="zh-CN" altLang="en-US" sz="1900" dirty="0"/>
              <a:t> </a:t>
            </a:r>
            <a:r>
              <a:rPr lang="en-US" altLang="zh-CN" sz="1900" b="1" dirty="0"/>
              <a:t>decision-making</a:t>
            </a:r>
          </a:p>
          <a:p>
            <a:r>
              <a:rPr lang="en-US" altLang="zh-CN" sz="1900" b="1" dirty="0"/>
              <a:t>Regular</a:t>
            </a:r>
            <a:r>
              <a:rPr lang="zh-CN" altLang="en-US" sz="1900" dirty="0"/>
              <a:t> </a:t>
            </a:r>
            <a:r>
              <a:rPr lang="en-US" altLang="zh-CN" sz="1900" dirty="0"/>
              <a:t>dream</a:t>
            </a:r>
            <a:r>
              <a:rPr lang="zh-CN" altLang="en-US" sz="1900" dirty="0"/>
              <a:t> </a:t>
            </a:r>
            <a:r>
              <a:rPr lang="en-US" altLang="zh-CN" sz="1900" dirty="0"/>
              <a:t>(</a:t>
            </a:r>
            <a:r>
              <a:rPr lang="en-US" altLang="zh-CN" sz="1900" b="1" dirty="0"/>
              <a:t>rapid-eye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movement,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or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REM</a:t>
            </a:r>
            <a:r>
              <a:rPr lang="en-US" altLang="zh-CN" sz="1900" dirty="0"/>
              <a:t>)</a:t>
            </a:r>
            <a:r>
              <a:rPr lang="zh-CN" altLang="en-US" sz="1900" dirty="0"/>
              <a:t> </a:t>
            </a:r>
            <a:r>
              <a:rPr lang="en-US" altLang="zh-CN" sz="1900" dirty="0"/>
              <a:t>–</a:t>
            </a:r>
            <a:r>
              <a:rPr lang="zh-CN" altLang="en-US" sz="1900" dirty="0"/>
              <a:t> </a:t>
            </a:r>
            <a:r>
              <a:rPr lang="en-US" altLang="zh-CN" sz="1900" dirty="0"/>
              <a:t>prefrontal</a:t>
            </a:r>
            <a:r>
              <a:rPr lang="zh-CN" altLang="en-US" sz="1900" dirty="0"/>
              <a:t> </a:t>
            </a:r>
            <a:r>
              <a:rPr lang="en-US" altLang="zh-CN" sz="1900" dirty="0"/>
              <a:t>cortex</a:t>
            </a:r>
            <a:r>
              <a:rPr lang="zh-CN" altLang="en-US" sz="1900" dirty="0"/>
              <a:t> </a:t>
            </a:r>
            <a:r>
              <a:rPr lang="en-US" altLang="zh-CN" sz="1900" b="1" dirty="0"/>
              <a:t>less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active</a:t>
            </a:r>
          </a:p>
          <a:p>
            <a:r>
              <a:rPr lang="en-US" altLang="zh-CN" sz="1900" b="1" dirty="0"/>
              <a:t>Lucid</a:t>
            </a:r>
            <a:r>
              <a:rPr lang="zh-CN" altLang="en-US" sz="1900" dirty="0"/>
              <a:t> </a:t>
            </a:r>
            <a:r>
              <a:rPr lang="en-US" altLang="zh-CN" sz="1900" dirty="0"/>
              <a:t>dream</a:t>
            </a:r>
            <a:r>
              <a:rPr lang="zh-CN" altLang="en-US" sz="1900" dirty="0"/>
              <a:t> </a:t>
            </a:r>
            <a:r>
              <a:rPr lang="en-US" altLang="zh-CN" sz="1900" dirty="0"/>
              <a:t>–</a:t>
            </a:r>
            <a:r>
              <a:rPr lang="zh-CN" altLang="en-US" sz="1900" dirty="0"/>
              <a:t> </a:t>
            </a:r>
            <a:r>
              <a:rPr lang="en-US" altLang="zh-CN" sz="1900" dirty="0"/>
              <a:t>prefrontal</a:t>
            </a:r>
            <a:r>
              <a:rPr lang="zh-CN" altLang="en-US" sz="1900" dirty="0"/>
              <a:t> </a:t>
            </a:r>
            <a:r>
              <a:rPr lang="en-US" altLang="zh-CN" sz="1900" dirty="0"/>
              <a:t>cortex</a:t>
            </a:r>
            <a:r>
              <a:rPr lang="zh-CN" altLang="en-US" sz="1900" dirty="0"/>
              <a:t> </a:t>
            </a:r>
            <a:r>
              <a:rPr lang="en-US" altLang="zh-CN" sz="1900" b="1" dirty="0"/>
              <a:t>“wakes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up”</a:t>
            </a:r>
            <a:r>
              <a:rPr lang="zh-CN" altLang="en-US" sz="1900" b="1" dirty="0"/>
              <a:t> </a:t>
            </a:r>
            <a:r>
              <a:rPr lang="en-US" altLang="zh-CN" sz="1900" dirty="0"/>
              <a:t>(allowing</a:t>
            </a:r>
            <a:r>
              <a:rPr lang="zh-CN" altLang="en-US" sz="1900" dirty="0"/>
              <a:t> </a:t>
            </a:r>
            <a:r>
              <a:rPr lang="en-US" altLang="zh-CN" sz="1900" dirty="0"/>
              <a:t>users</a:t>
            </a:r>
            <a:r>
              <a:rPr lang="zh-CN" altLang="en-US" sz="1900" dirty="0"/>
              <a:t> </a:t>
            </a:r>
            <a:r>
              <a:rPr lang="en-US" altLang="zh-CN" sz="1900" dirty="0"/>
              <a:t>to</a:t>
            </a:r>
            <a:r>
              <a:rPr lang="zh-CN" altLang="en-US" sz="1900" dirty="0"/>
              <a:t> </a:t>
            </a:r>
            <a:r>
              <a:rPr lang="en-US" altLang="zh-CN" sz="1900" b="1" i="1" dirty="0"/>
              <a:t>realize</a:t>
            </a:r>
            <a:r>
              <a:rPr lang="zh-CN" altLang="en-US" sz="1900" dirty="0"/>
              <a:t> </a:t>
            </a:r>
            <a:r>
              <a:rPr lang="en-US" altLang="zh-CN" sz="1900" dirty="0"/>
              <a:t>they</a:t>
            </a:r>
            <a:r>
              <a:rPr lang="zh-CN" altLang="en-US" sz="1900" dirty="0"/>
              <a:t> </a:t>
            </a:r>
            <a:r>
              <a:rPr lang="en-US" altLang="zh-CN" sz="1900" dirty="0"/>
              <a:t>are</a:t>
            </a:r>
            <a:r>
              <a:rPr lang="zh-CN" altLang="en-US" sz="1900" dirty="0"/>
              <a:t> </a:t>
            </a:r>
            <a:r>
              <a:rPr lang="en-US" altLang="zh-CN" sz="1900" dirty="0"/>
              <a:t>dreaming)</a:t>
            </a:r>
          </a:p>
        </p:txBody>
      </p:sp>
      <p:pic>
        <p:nvPicPr>
          <p:cNvPr id="5" name="Picture 4" descr="A close-up of a human head&#10;&#10;Description automatically generated">
            <a:extLst>
              <a:ext uri="{FF2B5EF4-FFF2-40B4-BE49-F238E27FC236}">
                <a16:creationId xmlns:a16="http://schemas.microsoft.com/office/drawing/2014/main" id="{460845F0-F865-9C77-866F-74D50C723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363" y="2045260"/>
            <a:ext cx="7096105" cy="276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1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44F7B-DCE1-3A4A-4388-9FBC5169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720524"/>
          </a:xfrm>
        </p:spPr>
        <p:txBody>
          <a:bodyPr>
            <a:normAutofit/>
          </a:bodyPr>
          <a:lstStyle/>
          <a:p>
            <a:r>
              <a:rPr lang="en-US" altLang="zh-CN"/>
              <a:t>Transcranial</a:t>
            </a:r>
            <a:r>
              <a:rPr lang="zh-CN" altLang="en-US"/>
              <a:t> </a:t>
            </a:r>
            <a:r>
              <a:rPr lang="en-US" altLang="zh-CN"/>
              <a:t>Focused</a:t>
            </a:r>
            <a:r>
              <a:rPr lang="zh-CN" altLang="en-US"/>
              <a:t> </a:t>
            </a:r>
            <a:r>
              <a:rPr lang="en-US" altLang="zh-CN"/>
              <a:t>Ultrasound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en-US" altLang="zh-CN" err="1"/>
              <a:t>tFUS</a:t>
            </a:r>
            <a:r>
              <a:rPr lang="en-US" altLang="zh-CN"/>
              <a:t>)</a:t>
            </a:r>
            <a:endParaRPr lang="en-US"/>
          </a:p>
        </p:txBody>
      </p:sp>
      <p:sp>
        <p:nvSpPr>
          <p:cNvPr id="20" name="Content Placeholder 10">
            <a:extLst>
              <a:ext uri="{FF2B5EF4-FFF2-40B4-BE49-F238E27FC236}">
                <a16:creationId xmlns:a16="http://schemas.microsoft.com/office/drawing/2014/main" id="{87586419-57A8-91C7-0371-005A9634A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53" y="2046624"/>
            <a:ext cx="5907372" cy="4446251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Uses</a:t>
            </a:r>
            <a:r>
              <a:rPr lang="zh-CN" altLang="en-US" sz="1500" dirty="0"/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ultrasound</a:t>
            </a:r>
            <a:r>
              <a:rPr lang="zh-CN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waves</a:t>
            </a:r>
            <a:r>
              <a:rPr lang="zh-CN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b="1" dirty="0"/>
              <a:t>non-invasively</a:t>
            </a:r>
            <a:r>
              <a:rPr lang="zh-CN" altLang="en-US" sz="1500" b="1" dirty="0"/>
              <a:t> </a:t>
            </a:r>
            <a:r>
              <a:rPr lang="en-US" altLang="zh-CN" sz="1500" dirty="0"/>
              <a:t>modulate</a:t>
            </a:r>
            <a:r>
              <a:rPr lang="zh-CN" altLang="en-US" sz="1500" dirty="0"/>
              <a:t> </a:t>
            </a:r>
            <a:r>
              <a:rPr lang="en-US" altLang="zh-CN" sz="1500" dirty="0"/>
              <a:t>neural</a:t>
            </a:r>
            <a:r>
              <a:rPr lang="zh-CN" altLang="en-US" sz="1500" dirty="0"/>
              <a:t> </a:t>
            </a:r>
            <a:r>
              <a:rPr lang="en-US" altLang="zh-CN" sz="1500" dirty="0"/>
              <a:t>activity</a:t>
            </a:r>
            <a:r>
              <a:rPr lang="zh-CN" altLang="en-US" sz="1500" dirty="0"/>
              <a:t> </a:t>
            </a:r>
            <a:r>
              <a:rPr lang="en-US" altLang="zh-CN" sz="1500" dirty="0"/>
              <a:t>–</a:t>
            </a:r>
            <a:r>
              <a:rPr lang="zh-CN" altLang="en-US" sz="1500" dirty="0"/>
              <a:t> </a:t>
            </a:r>
            <a:r>
              <a:rPr lang="en-US" altLang="zh-CN" sz="1500" b="1" dirty="0"/>
              <a:t>aim</a:t>
            </a:r>
            <a:r>
              <a:rPr lang="zh-CN" altLang="en-US" sz="1500" dirty="0"/>
              <a:t> </a:t>
            </a:r>
            <a:r>
              <a:rPr lang="en-US" altLang="zh-CN" sz="1500" dirty="0"/>
              <a:t>sound</a:t>
            </a:r>
            <a:r>
              <a:rPr lang="zh-CN" altLang="en-US" sz="1500" dirty="0"/>
              <a:t> </a:t>
            </a:r>
            <a:r>
              <a:rPr lang="en-US" altLang="zh-CN" sz="1500" dirty="0"/>
              <a:t>waves</a:t>
            </a:r>
            <a:r>
              <a:rPr lang="zh-CN" altLang="en-US" sz="1500" b="1" dirty="0"/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through</a:t>
            </a:r>
            <a:r>
              <a:rPr lang="zh-CN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cranium</a:t>
            </a:r>
            <a:r>
              <a:rPr lang="zh-CN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specific</a:t>
            </a:r>
            <a:r>
              <a:rPr lang="zh-CN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focal</a:t>
            </a:r>
            <a:r>
              <a:rPr lang="zh-CN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points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brain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statistically</a:t>
            </a:r>
            <a:r>
              <a:rPr lang="zh-CN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significant</a:t>
            </a:r>
          </a:p>
          <a:p>
            <a:r>
              <a:rPr lang="en-US" altLang="zh-CN" sz="1500" b="1" dirty="0"/>
              <a:t>Millimeter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precision</a:t>
            </a:r>
            <a:r>
              <a:rPr lang="zh-CN" altLang="en-US" sz="1500" b="1" dirty="0"/>
              <a:t> </a:t>
            </a:r>
            <a:r>
              <a:rPr lang="en-US" altLang="zh-CN" sz="1500" dirty="0"/>
              <a:t>(multiple</a:t>
            </a:r>
            <a:r>
              <a:rPr lang="zh-CN" altLang="en-US" sz="1500" dirty="0"/>
              <a:t> </a:t>
            </a:r>
            <a:r>
              <a:rPr lang="en-US" altLang="zh-CN" sz="1500" dirty="0"/>
              <a:t>orders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magnitude</a:t>
            </a:r>
            <a:r>
              <a:rPr lang="zh-CN" altLang="en-US" sz="1500" dirty="0"/>
              <a:t> </a:t>
            </a:r>
            <a:r>
              <a:rPr lang="en-US" altLang="zh-CN" sz="1500" dirty="0"/>
              <a:t>improvement</a:t>
            </a:r>
            <a:r>
              <a:rPr lang="zh-CN" altLang="en-US" sz="1500" dirty="0"/>
              <a:t> </a:t>
            </a:r>
            <a:r>
              <a:rPr lang="en-US" altLang="zh-CN" sz="1500" dirty="0"/>
              <a:t>over</a:t>
            </a:r>
            <a:r>
              <a:rPr lang="zh-CN" altLang="en-US" sz="1500" dirty="0"/>
              <a:t> </a:t>
            </a:r>
            <a:r>
              <a:rPr lang="en-US" altLang="zh-CN" sz="1500" dirty="0" err="1"/>
              <a:t>tDCS</a:t>
            </a:r>
            <a:r>
              <a:rPr lang="en-US" altLang="zh-CN" sz="1500" dirty="0"/>
              <a:t>)</a:t>
            </a:r>
          </a:p>
          <a:p>
            <a:r>
              <a:rPr lang="en-US" altLang="zh-CN" sz="1500" b="1" dirty="0"/>
              <a:t>Reduced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Spread</a:t>
            </a:r>
            <a:r>
              <a:rPr lang="zh-CN" altLang="en-US" sz="1500" b="1" dirty="0"/>
              <a:t> </a:t>
            </a:r>
            <a:r>
              <a:rPr lang="en-US" altLang="zh-CN" sz="1500" dirty="0"/>
              <a:t>–</a:t>
            </a:r>
            <a:r>
              <a:rPr lang="zh-CN" altLang="en-US" sz="1500" dirty="0"/>
              <a:t> </a:t>
            </a:r>
            <a:r>
              <a:rPr lang="en-US" altLang="zh-CN" sz="1500" dirty="0"/>
              <a:t>Focused</a:t>
            </a:r>
            <a:r>
              <a:rPr lang="zh-CN" altLang="en-US" sz="1500" dirty="0"/>
              <a:t> </a:t>
            </a:r>
            <a:r>
              <a:rPr lang="en-US" altLang="zh-CN" sz="1500" dirty="0"/>
              <a:t>on</a:t>
            </a:r>
            <a:r>
              <a:rPr lang="zh-CN" altLang="en-US" sz="1500" dirty="0"/>
              <a:t> </a:t>
            </a:r>
            <a:r>
              <a:rPr lang="en-US" altLang="zh-CN" sz="1500" i="1" dirty="0"/>
              <a:t>desired</a:t>
            </a:r>
            <a:r>
              <a:rPr lang="zh-CN" altLang="en-US" sz="1500" dirty="0"/>
              <a:t> </a:t>
            </a:r>
            <a:r>
              <a:rPr lang="en-US" altLang="zh-CN" sz="1500" dirty="0"/>
              <a:t>brain</a:t>
            </a:r>
            <a:r>
              <a:rPr lang="zh-CN" altLang="en-US" sz="1500" dirty="0"/>
              <a:t> </a:t>
            </a:r>
            <a:r>
              <a:rPr lang="en-US" altLang="zh-CN" sz="1500" dirty="0"/>
              <a:t>region,</a:t>
            </a:r>
            <a:r>
              <a:rPr lang="zh-CN" altLang="en-US" sz="1500" dirty="0"/>
              <a:t> </a:t>
            </a:r>
            <a:r>
              <a:rPr lang="en-US" altLang="zh-CN" sz="1500" dirty="0"/>
              <a:t>minimized</a:t>
            </a:r>
            <a:r>
              <a:rPr lang="zh-CN" altLang="en-US" sz="1500" dirty="0"/>
              <a:t> </a:t>
            </a:r>
            <a:r>
              <a:rPr lang="en-US" altLang="zh-CN" sz="1500" dirty="0"/>
              <a:t>off-target</a:t>
            </a:r>
            <a:r>
              <a:rPr lang="zh-CN" altLang="en-US" sz="1500" dirty="0"/>
              <a:t> </a:t>
            </a:r>
            <a:r>
              <a:rPr lang="en-US" altLang="zh-CN" sz="1500" dirty="0"/>
              <a:t>effects</a:t>
            </a:r>
          </a:p>
          <a:p>
            <a:r>
              <a:rPr lang="en-US" altLang="zh-CN" sz="1500" b="1" dirty="0">
                <a:solidFill>
                  <a:srgbClr val="FF0000"/>
                </a:solidFill>
              </a:rPr>
              <a:t>3D</a:t>
            </a:r>
            <a:r>
              <a:rPr lang="zh-CN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Steering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–</a:t>
            </a:r>
            <a:r>
              <a:rPr lang="zh-CN" altLang="en-US" sz="1500" dirty="0"/>
              <a:t> </a:t>
            </a:r>
            <a:r>
              <a:rPr lang="en-US" altLang="zh-CN" sz="1500" dirty="0"/>
              <a:t>use</a:t>
            </a:r>
            <a:r>
              <a:rPr lang="zh-CN" altLang="en-US" sz="1500" dirty="0"/>
              <a:t> </a:t>
            </a:r>
            <a:r>
              <a:rPr lang="en-US" altLang="zh-CN" sz="1500" b="1" dirty="0">
                <a:solidFill>
                  <a:srgbClr val="FF0000"/>
                </a:solidFill>
              </a:rPr>
              <a:t>multi-element</a:t>
            </a:r>
            <a:r>
              <a:rPr lang="zh-CN" altLang="en-US" sz="1500" b="1" dirty="0">
                <a:solidFill>
                  <a:srgbClr val="FF0000"/>
                </a:solidFill>
              </a:rPr>
              <a:t> </a:t>
            </a:r>
            <a:r>
              <a:rPr lang="en-US" altLang="zh-CN" sz="1500" b="1" dirty="0" err="1">
                <a:solidFill>
                  <a:srgbClr val="FF0000"/>
                </a:solidFill>
              </a:rPr>
              <a:t>tranducers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b="1" dirty="0"/>
              <a:t>steer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ultrasonic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beam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without</a:t>
            </a:r>
            <a:r>
              <a:rPr lang="zh-CN" altLang="en-US" sz="1500" dirty="0"/>
              <a:t> </a:t>
            </a:r>
            <a:r>
              <a:rPr lang="en-US" altLang="zh-CN" sz="1500" b="1" dirty="0"/>
              <a:t>moving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transducer</a:t>
            </a:r>
            <a:r>
              <a:rPr lang="zh-CN" altLang="en-US" sz="1500" b="1" dirty="0"/>
              <a:t> </a:t>
            </a:r>
            <a:endParaRPr lang="en-US" altLang="zh-CN" sz="1500" dirty="0"/>
          </a:p>
          <a:p>
            <a:pPr lvl="1"/>
            <a:r>
              <a:rPr lang="en-US" altLang="zh-CN" sz="1500" dirty="0"/>
              <a:t>Modulation</a:t>
            </a:r>
            <a:r>
              <a:rPr lang="zh-CN" altLang="en-US" sz="1500" dirty="0"/>
              <a:t> </a:t>
            </a:r>
            <a:r>
              <a:rPr lang="en-US" altLang="zh-CN" sz="1500" dirty="0"/>
              <a:t>pulses</a:t>
            </a:r>
            <a:r>
              <a:rPr lang="zh-CN" altLang="en-US" sz="1500" dirty="0"/>
              <a:t> </a:t>
            </a:r>
            <a:r>
              <a:rPr lang="en-US" altLang="zh-CN" sz="1500" dirty="0"/>
              <a:t>occur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sequential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spatial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patterns</a:t>
            </a:r>
            <a:r>
              <a:rPr lang="zh-CN" altLang="en-US" sz="1500" b="1" dirty="0"/>
              <a:t> </a:t>
            </a:r>
            <a:r>
              <a:rPr lang="en-US" altLang="zh-CN" sz="1500" dirty="0"/>
              <a:t>(rather</a:t>
            </a:r>
            <a:r>
              <a:rPr lang="zh-CN" altLang="en-US" sz="1500" dirty="0"/>
              <a:t> </a:t>
            </a:r>
            <a:r>
              <a:rPr lang="en-US" altLang="zh-CN" sz="1500" dirty="0"/>
              <a:t>than</a:t>
            </a:r>
            <a:r>
              <a:rPr lang="zh-CN" altLang="en-US" sz="1500" dirty="0"/>
              <a:t> </a:t>
            </a:r>
            <a:r>
              <a:rPr lang="en-US" altLang="zh-CN" sz="1500" dirty="0"/>
              <a:t>single</a:t>
            </a:r>
            <a:r>
              <a:rPr lang="zh-CN" altLang="en-US" sz="1500" dirty="0"/>
              <a:t> </a:t>
            </a:r>
            <a:r>
              <a:rPr lang="en-US" altLang="zh-CN" sz="1500" dirty="0"/>
              <a:t>fixed</a:t>
            </a:r>
            <a:r>
              <a:rPr lang="zh-CN" altLang="en-US" sz="1500" dirty="0"/>
              <a:t> </a:t>
            </a:r>
            <a:r>
              <a:rPr lang="en-US" altLang="zh-CN" sz="1500" dirty="0"/>
              <a:t>location)</a:t>
            </a:r>
          </a:p>
          <a:p>
            <a:r>
              <a:rPr lang="en-US" altLang="zh-CN" sz="1500" b="1" dirty="0"/>
              <a:t>Depth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of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Penetration</a:t>
            </a:r>
            <a:r>
              <a:rPr lang="zh-CN" altLang="en-US" sz="1500" b="1" dirty="0"/>
              <a:t> </a:t>
            </a:r>
            <a:r>
              <a:rPr lang="en-US" altLang="zh-CN" sz="1500" dirty="0"/>
              <a:t>–</a:t>
            </a:r>
            <a:r>
              <a:rPr lang="zh-CN" altLang="en-US" sz="1500" dirty="0"/>
              <a:t> </a:t>
            </a:r>
            <a:r>
              <a:rPr lang="en-US" altLang="zh-CN" sz="1500" dirty="0"/>
              <a:t>ultrasound</a:t>
            </a:r>
            <a:r>
              <a:rPr lang="zh-CN" altLang="en-US" sz="1500" dirty="0"/>
              <a:t> </a:t>
            </a:r>
            <a:r>
              <a:rPr lang="en-US" altLang="zh-CN" sz="1500" dirty="0"/>
              <a:t>waves</a:t>
            </a:r>
            <a:r>
              <a:rPr lang="zh-CN" altLang="en-US" sz="1500" dirty="0"/>
              <a:t> </a:t>
            </a:r>
            <a:r>
              <a:rPr lang="en-US" altLang="zh-CN" sz="1500" dirty="0"/>
              <a:t>penetrate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modulate</a:t>
            </a:r>
            <a:r>
              <a:rPr lang="zh-CN" altLang="en-US" sz="1500" dirty="0"/>
              <a:t> </a:t>
            </a:r>
            <a:r>
              <a:rPr lang="en-US" altLang="zh-CN" sz="1500" b="1" dirty="0"/>
              <a:t>deeper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brain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structures</a:t>
            </a:r>
            <a:r>
              <a:rPr lang="zh-CN" altLang="en-US" sz="1500" b="1" dirty="0"/>
              <a:t> </a:t>
            </a:r>
            <a:r>
              <a:rPr lang="en-US" altLang="zh-CN" sz="1500" dirty="0"/>
              <a:t>(as</a:t>
            </a:r>
            <a:r>
              <a:rPr lang="zh-CN" altLang="en-US" sz="1500" dirty="0"/>
              <a:t> </a:t>
            </a:r>
            <a:r>
              <a:rPr lang="en-US" altLang="zh-CN" sz="1500" dirty="0"/>
              <a:t>well</a:t>
            </a:r>
            <a:r>
              <a:rPr lang="zh-CN" altLang="en-US" sz="1500" dirty="0"/>
              <a:t> </a:t>
            </a:r>
            <a:r>
              <a:rPr lang="en-US" altLang="zh-CN" sz="1500" dirty="0"/>
              <a:t>as</a:t>
            </a:r>
            <a:r>
              <a:rPr lang="zh-CN" altLang="en-US" sz="1500" dirty="0"/>
              <a:t> </a:t>
            </a:r>
            <a:r>
              <a:rPr lang="en-US" altLang="zh-CN" sz="1500" b="1" dirty="0"/>
              <a:t>superficial</a:t>
            </a:r>
            <a:r>
              <a:rPr lang="zh-CN" altLang="en-US" sz="1500" dirty="0"/>
              <a:t> </a:t>
            </a:r>
            <a:r>
              <a:rPr lang="en-US" altLang="zh-CN" sz="1500" dirty="0"/>
              <a:t>brain</a:t>
            </a:r>
            <a:r>
              <a:rPr lang="zh-CN" altLang="en-US" sz="1500" dirty="0"/>
              <a:t> </a:t>
            </a:r>
            <a:r>
              <a:rPr lang="en-US" altLang="zh-CN" sz="1500" dirty="0"/>
              <a:t>regions,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 err="1"/>
              <a:t>tDCS</a:t>
            </a:r>
            <a:r>
              <a:rPr lang="en-US" altLang="zh-CN" sz="1500" dirty="0"/>
              <a:t>)</a:t>
            </a:r>
            <a:endParaRPr lang="en-US" altLang="zh-CN" sz="1500" b="1" dirty="0"/>
          </a:p>
          <a:p>
            <a:r>
              <a:rPr lang="en-US" altLang="zh-CN" sz="1500" b="1" dirty="0"/>
              <a:t>Repeatedly</a:t>
            </a:r>
            <a:r>
              <a:rPr lang="zh-CN" altLang="en-US" sz="1500" b="1" dirty="0"/>
              <a:t> </a:t>
            </a:r>
            <a:r>
              <a:rPr lang="en-US" altLang="zh-CN" sz="1500" dirty="0"/>
              <a:t>shown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safe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&amp;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beneficial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-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working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memory</a:t>
            </a:r>
            <a:r>
              <a:rPr lang="zh-CN" altLang="en-US" sz="1500" b="1" dirty="0"/>
              <a:t> </a:t>
            </a:r>
            <a:r>
              <a:rPr lang="en-US" altLang="zh-CN" sz="1500" dirty="0"/>
              <a:t>shows</a:t>
            </a:r>
            <a:r>
              <a:rPr lang="zh-CN" altLang="en-US" sz="1500" dirty="0"/>
              <a:t> </a:t>
            </a:r>
            <a:r>
              <a:rPr lang="en-US" altLang="zh-CN" sz="1500" b="1" dirty="0"/>
              <a:t>significant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improvement</a:t>
            </a:r>
            <a:r>
              <a:rPr lang="zh-CN" altLang="en-US" sz="1500" b="1" dirty="0"/>
              <a:t> </a:t>
            </a:r>
            <a:r>
              <a:rPr lang="en-US" altLang="zh-CN" sz="1500" dirty="0"/>
              <a:t>(working</a:t>
            </a:r>
            <a:r>
              <a:rPr lang="zh-CN" altLang="en-US" sz="1500" dirty="0"/>
              <a:t> </a:t>
            </a:r>
            <a:r>
              <a:rPr lang="en-US" altLang="zh-CN" sz="1500" dirty="0"/>
              <a:t>memory</a:t>
            </a:r>
            <a:r>
              <a:rPr lang="zh-CN" altLang="en-US" sz="1500" dirty="0"/>
              <a:t> </a:t>
            </a:r>
            <a:r>
              <a:rPr lang="en-US" altLang="zh-CN" sz="1500" dirty="0"/>
              <a:t>impaired</a:t>
            </a:r>
            <a:r>
              <a:rPr lang="zh-CN" altLang="en-US" sz="1500" dirty="0"/>
              <a:t> </a:t>
            </a:r>
            <a:r>
              <a:rPr lang="en-US" altLang="zh-CN" sz="1500" dirty="0"/>
              <a:t>during</a:t>
            </a:r>
            <a:r>
              <a:rPr lang="zh-CN" altLang="en-US" sz="1500" dirty="0"/>
              <a:t> </a:t>
            </a:r>
            <a:r>
              <a:rPr lang="en-US" altLang="zh-CN" sz="1500" dirty="0"/>
              <a:t>regular</a:t>
            </a:r>
            <a:r>
              <a:rPr lang="zh-CN" altLang="en-US" sz="1500" dirty="0"/>
              <a:t> </a:t>
            </a:r>
            <a:r>
              <a:rPr lang="en-US" altLang="zh-CN" sz="1500" dirty="0"/>
              <a:t>dream)</a:t>
            </a:r>
            <a:endParaRPr lang="en-US" altLang="zh-CN" sz="1500" b="1" dirty="0"/>
          </a:p>
        </p:txBody>
      </p:sp>
      <p:pic>
        <p:nvPicPr>
          <p:cNvPr id="7" name="Content Placeholder 6" descr="A diagram of a brain&#10;&#10;Description automatically generated">
            <a:extLst>
              <a:ext uri="{FF2B5EF4-FFF2-40B4-BE49-F238E27FC236}">
                <a16:creationId xmlns:a16="http://schemas.microsoft.com/office/drawing/2014/main" id="{124C3858-B5F4-5D8D-A613-52FD28187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3" r="5852"/>
          <a:stretch/>
        </p:blipFill>
        <p:spPr>
          <a:xfrm>
            <a:off x="7912845" y="660853"/>
            <a:ext cx="2773964" cy="2872426"/>
          </a:xfrm>
          <a:prstGeom prst="rect">
            <a:avLst/>
          </a:prstGeom>
        </p:spPr>
      </p:pic>
      <p:pic>
        <p:nvPicPr>
          <p:cNvPr id="8" name="Content Placeholder 4" descr="A diagram of a structure&#10;&#10;Description automatically generated">
            <a:extLst>
              <a:ext uri="{FF2B5EF4-FFF2-40B4-BE49-F238E27FC236}">
                <a16:creationId xmlns:a16="http://schemas.microsoft.com/office/drawing/2014/main" id="{66A27986-6B2F-B9F0-76FF-5290D9BDF2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0" r="-1" b="3952"/>
          <a:stretch/>
        </p:blipFill>
        <p:spPr>
          <a:xfrm>
            <a:off x="7591112" y="4002587"/>
            <a:ext cx="3428596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14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9AB6C9-021D-A98B-8A89-3EF34C7E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30" y="1415276"/>
            <a:ext cx="2899189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EEG vs fMRI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84745-FBAF-050D-27FB-65E696F9A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234" y="2080761"/>
            <a:ext cx="3427283" cy="436384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b="1" dirty="0"/>
              <a:t>EEG (Electroencephalography)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Measures </a:t>
            </a:r>
            <a:r>
              <a:rPr lang="en-US" sz="1800" b="1" dirty="0"/>
              <a:t>electrical activity </a:t>
            </a:r>
            <a:r>
              <a:rPr lang="en-US" sz="1800" dirty="0"/>
              <a:t>in brain</a:t>
            </a:r>
          </a:p>
          <a:p>
            <a:r>
              <a:rPr lang="en-US" sz="1800" dirty="0"/>
              <a:t>Placed on scalp to detect </a:t>
            </a:r>
            <a:r>
              <a:rPr lang="en-US" sz="1800" b="1" dirty="0"/>
              <a:t>voltage fluctuations </a:t>
            </a:r>
            <a:r>
              <a:rPr lang="en-US" sz="1800" dirty="0"/>
              <a:t>from ionic current flows within neurons</a:t>
            </a:r>
          </a:p>
          <a:p>
            <a:r>
              <a:rPr lang="en-US" sz="1800" b="1" dirty="0"/>
              <a:t>High temporal resolution </a:t>
            </a:r>
            <a:r>
              <a:rPr lang="en-US" sz="1800" dirty="0"/>
              <a:t>(captures changes in brain activity in </a:t>
            </a:r>
            <a:r>
              <a:rPr lang="en-US" sz="1800" i="1" dirty="0"/>
              <a:t>milliseconds</a:t>
            </a:r>
            <a:r>
              <a:rPr lang="en-US" sz="1800" dirty="0"/>
              <a:t>)</a:t>
            </a:r>
          </a:p>
          <a:p>
            <a:r>
              <a:rPr lang="en-US" sz="1800" b="1" dirty="0"/>
              <a:t>Low spatial resolution </a:t>
            </a:r>
            <a:r>
              <a:rPr lang="en-US" sz="1800" dirty="0"/>
              <a:t>(</a:t>
            </a:r>
            <a:r>
              <a:rPr lang="en-US" sz="1800" i="1" dirty="0"/>
              <a:t>summation</a:t>
            </a:r>
            <a:r>
              <a:rPr lang="en-US" sz="1800" dirty="0"/>
              <a:t> of electrical activity from </a:t>
            </a:r>
            <a:r>
              <a:rPr lang="en-US" sz="1800" i="1" dirty="0"/>
              <a:t>large # of neurons</a:t>
            </a:r>
            <a:r>
              <a:rPr lang="en-US" sz="1800" dirty="0"/>
              <a:t>, </a:t>
            </a:r>
            <a:r>
              <a:rPr lang="en-US" sz="1800" i="1" dirty="0"/>
              <a:t>cannot pinpoint</a:t>
            </a:r>
            <a:r>
              <a:rPr lang="en-US" sz="1800" dirty="0"/>
              <a:t> </a:t>
            </a:r>
            <a:r>
              <a:rPr lang="en-US" sz="1800" i="1" dirty="0"/>
              <a:t>exact</a:t>
            </a:r>
            <a:r>
              <a:rPr lang="en-US" sz="1800" dirty="0"/>
              <a:t> location in brain)</a:t>
            </a:r>
          </a:p>
          <a:p>
            <a:r>
              <a:rPr lang="en-US" sz="1800" b="1" dirty="0"/>
              <a:t>Non-invasive</a:t>
            </a:r>
            <a:r>
              <a:rPr lang="en-US" sz="1800" dirty="0"/>
              <a:t>, relatively </a:t>
            </a:r>
            <a:r>
              <a:rPr lang="en-US" sz="1800" b="1" dirty="0"/>
              <a:t>inexpensive</a:t>
            </a:r>
            <a:r>
              <a:rPr lang="en-US" sz="1800" dirty="0"/>
              <a:t>,</a:t>
            </a:r>
            <a:r>
              <a:rPr lang="en-US" sz="1800" b="1" dirty="0"/>
              <a:t> portable</a:t>
            </a:r>
            <a:endParaRPr lang="en-US" sz="18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05BF3FC-FC4E-3027-74C9-B48881EB8F70}"/>
              </a:ext>
            </a:extLst>
          </p:cNvPr>
          <p:cNvSpPr txBox="1">
            <a:spLocks/>
          </p:cNvSpPr>
          <p:nvPr/>
        </p:nvSpPr>
        <p:spPr>
          <a:xfrm>
            <a:off x="8441226" y="2080761"/>
            <a:ext cx="3427284" cy="4813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dirty="0"/>
              <a:t>fMRI (Functional Magnetic Resonance Imaging)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Measures </a:t>
            </a:r>
            <a:r>
              <a:rPr lang="en-US" sz="2200" b="1" dirty="0"/>
              <a:t>blood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flow</a:t>
            </a:r>
            <a:r>
              <a:rPr lang="zh-CN" altLang="en-US" sz="2200" b="1" dirty="0"/>
              <a:t> </a:t>
            </a:r>
            <a:r>
              <a:rPr lang="en-US" sz="2200" b="1" dirty="0"/>
              <a:t>changes</a:t>
            </a:r>
            <a:r>
              <a:rPr lang="zh-CN" altLang="en-US" sz="2200" b="1" dirty="0"/>
              <a:t> </a:t>
            </a:r>
            <a:r>
              <a:rPr lang="en-US" sz="2200" dirty="0"/>
              <a:t>in brain</a:t>
            </a:r>
          </a:p>
          <a:p>
            <a:r>
              <a:rPr lang="en-US" sz="2200" dirty="0"/>
              <a:t>Relies on </a:t>
            </a:r>
            <a:r>
              <a:rPr lang="en-US" sz="2200" b="1" dirty="0"/>
              <a:t>BOLD (Blood Oxygen Level Dependent) contrast </a:t>
            </a:r>
            <a:r>
              <a:rPr lang="en-US" sz="2200" dirty="0"/>
              <a:t>– changes in concentration of oxygenated &amp; deoxygenated blood in brain</a:t>
            </a:r>
          </a:p>
          <a:p>
            <a:r>
              <a:rPr lang="en-US" sz="2200" b="1" dirty="0"/>
              <a:t>Low temporal resolution </a:t>
            </a:r>
            <a:r>
              <a:rPr lang="en-US" sz="2200" dirty="0"/>
              <a:t>(captures images </a:t>
            </a:r>
            <a:r>
              <a:rPr lang="en-US" sz="2200" i="1" dirty="0"/>
              <a:t>every 1-2 seconds</a:t>
            </a:r>
            <a:r>
              <a:rPr lang="en-US" sz="2200" dirty="0"/>
              <a:t>)</a:t>
            </a:r>
          </a:p>
          <a:p>
            <a:r>
              <a:rPr lang="en-US" sz="2200" b="1" dirty="0"/>
              <a:t>High spatial resolution </a:t>
            </a:r>
            <a:r>
              <a:rPr lang="en-US" sz="2200" dirty="0"/>
              <a:t>(detailed brain structures in order of </a:t>
            </a:r>
            <a:r>
              <a:rPr lang="en-US" sz="2200" i="1" dirty="0"/>
              <a:t>millimeters</a:t>
            </a:r>
            <a:r>
              <a:rPr lang="en-US" sz="2200" dirty="0"/>
              <a:t>)</a:t>
            </a:r>
          </a:p>
          <a:p>
            <a:r>
              <a:rPr lang="en-US" sz="2200" b="1" dirty="0"/>
              <a:t>Non-invasive, </a:t>
            </a:r>
            <a:r>
              <a:rPr lang="en-US" sz="2200" dirty="0"/>
              <a:t>but </a:t>
            </a:r>
            <a:r>
              <a:rPr lang="en-US" sz="2200" b="1" dirty="0"/>
              <a:t>very expensive</a:t>
            </a:r>
            <a:r>
              <a:rPr lang="en-US" sz="2200" dirty="0"/>
              <a:t>, </a:t>
            </a:r>
            <a:r>
              <a:rPr lang="en-US" sz="2200" b="1" dirty="0"/>
              <a:t>highly sensitive to movement</a:t>
            </a:r>
          </a:p>
        </p:txBody>
      </p:sp>
      <p:pic>
        <p:nvPicPr>
          <p:cNvPr id="6" name="Picture 5" descr="A collage of x-ray images of the brain&#10;&#10;Description automatically generated">
            <a:extLst>
              <a:ext uri="{FF2B5EF4-FFF2-40B4-BE49-F238E27FC236}">
                <a16:creationId xmlns:a16="http://schemas.microsoft.com/office/drawing/2014/main" id="{ED9269FC-4FA1-3AD1-D833-754592CF4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744" y="148587"/>
            <a:ext cx="1316671" cy="1580005"/>
          </a:xfrm>
          <a:prstGeom prst="rect">
            <a:avLst/>
          </a:prstGeom>
        </p:spPr>
      </p:pic>
      <p:pic>
        <p:nvPicPr>
          <p:cNvPr id="8" name="Picture 7" descr="A graph of a heart beat&#10;&#10;Description automatically generated with medium confidence">
            <a:extLst>
              <a:ext uri="{FF2B5EF4-FFF2-40B4-BE49-F238E27FC236}">
                <a16:creationId xmlns:a16="http://schemas.microsoft.com/office/drawing/2014/main" id="{A6209DBF-E778-8D32-E017-665A4AEDD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96" y="647724"/>
            <a:ext cx="2022541" cy="981816"/>
          </a:xfrm>
          <a:prstGeom prst="rect">
            <a:avLst/>
          </a:prstGeom>
        </p:spPr>
      </p:pic>
      <p:pic>
        <p:nvPicPr>
          <p:cNvPr id="16" name="Picture 15" descr="A person with wires attached to his head&#10;&#10;Description automatically generated">
            <a:extLst>
              <a:ext uri="{FF2B5EF4-FFF2-40B4-BE49-F238E27FC236}">
                <a16:creationId xmlns:a16="http://schemas.microsoft.com/office/drawing/2014/main" id="{DD90D681-F95F-9DAD-A16B-1B8F386DF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30" y="285865"/>
            <a:ext cx="1454269" cy="1442727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78A63B2-39F5-946B-92C5-A17356954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66" t="41913" r="3956" b="39873"/>
          <a:stretch/>
        </p:blipFill>
        <p:spPr>
          <a:xfrm>
            <a:off x="66405" y="2982082"/>
            <a:ext cx="3926237" cy="181947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3EE00E-4A11-D19C-CEC9-725B7D11BB75}"/>
              </a:ext>
            </a:extLst>
          </p:cNvPr>
          <p:cNvSpPr txBox="1"/>
          <p:nvPr/>
        </p:nvSpPr>
        <p:spPr>
          <a:xfrm>
            <a:off x="2029523" y="4902417"/>
            <a:ext cx="19778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* ROI: region of interest</a:t>
            </a:r>
          </a:p>
        </p:txBody>
      </p:sp>
      <p:pic>
        <p:nvPicPr>
          <p:cNvPr id="22" name="Picture 21" descr="A machine in a room&#10;&#10;Description automatically generated">
            <a:extLst>
              <a:ext uri="{FF2B5EF4-FFF2-40B4-BE49-F238E27FC236}">
                <a16:creationId xmlns:a16="http://schemas.microsoft.com/office/drawing/2014/main" id="{91DE1740-191B-7DBA-2A05-5140154D7C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155" y="516103"/>
            <a:ext cx="1992300" cy="112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4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4AE37-1AB4-201B-0B70-D122418E0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Product: The Halo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8793617-CD57-FA38-D1ED-1AE5DD702A41}"/>
              </a:ext>
            </a:extLst>
          </p:cNvPr>
          <p:cNvSpPr txBox="1">
            <a:spLocks/>
          </p:cNvSpPr>
          <p:nvPr/>
        </p:nvSpPr>
        <p:spPr>
          <a:xfrm>
            <a:off x="279400" y="2194102"/>
            <a:ext cx="4298141" cy="39085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>
                <a:solidFill>
                  <a:srgbClr val="FF0000"/>
                </a:solidFill>
              </a:rPr>
              <a:t>Artificially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recreates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dirty="0"/>
              <a:t>brain’s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frontal</a:t>
            </a:r>
            <a:r>
              <a:rPr lang="zh-CN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activity</a:t>
            </a:r>
            <a:endParaRPr lang="en-US" sz="1600" b="1" dirty="0"/>
          </a:p>
          <a:p>
            <a:r>
              <a:rPr lang="en-US" sz="1600" b="1" dirty="0">
                <a:solidFill>
                  <a:srgbClr val="FF0000"/>
                </a:solidFill>
              </a:rPr>
              <a:t>Closed-loop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FF0000"/>
                </a:solidFill>
              </a:rPr>
              <a:t>non-invasive </a:t>
            </a:r>
            <a:r>
              <a:rPr lang="en-US" sz="1600" dirty="0"/>
              <a:t>neurostimulation device to </a:t>
            </a:r>
            <a:r>
              <a:rPr lang="en-US" sz="1600" b="1" dirty="0"/>
              <a:t>induce and stabilize lucid dreams </a:t>
            </a:r>
            <a:r>
              <a:rPr lang="en-US" sz="1600" dirty="0"/>
              <a:t>via </a:t>
            </a:r>
            <a:r>
              <a:rPr lang="en-US" sz="1600" b="1" dirty="0"/>
              <a:t>EEG</a:t>
            </a:r>
            <a:r>
              <a:rPr lang="en-US" sz="1600" dirty="0"/>
              <a:t> and </a:t>
            </a:r>
            <a:r>
              <a:rPr lang="en-US" sz="1600" b="1" dirty="0"/>
              <a:t>transcranial focused ultrasound (</a:t>
            </a:r>
            <a:r>
              <a:rPr lang="en-US" sz="1600" b="1" dirty="0" err="1"/>
              <a:t>tFUS</a:t>
            </a:r>
            <a:r>
              <a:rPr lang="en-US" sz="1600" b="1" dirty="0"/>
              <a:t>) </a:t>
            </a:r>
            <a:r>
              <a:rPr lang="en-US" sz="1600" dirty="0"/>
              <a:t>stimulation</a:t>
            </a:r>
            <a:endParaRPr lang="en-US" sz="1600" b="1" dirty="0"/>
          </a:p>
          <a:p>
            <a:r>
              <a:rPr lang="en-US" sz="1600" dirty="0"/>
              <a:t>Uses </a:t>
            </a:r>
            <a:r>
              <a:rPr lang="en-US" sz="1600" b="1" dirty="0"/>
              <a:t>AI </a:t>
            </a:r>
            <a:r>
              <a:rPr lang="en-US" sz="1600" dirty="0"/>
              <a:t>methods for </a:t>
            </a:r>
            <a:r>
              <a:rPr lang="en-US" sz="1600" b="1" dirty="0"/>
              <a:t>EEG feedback </a:t>
            </a:r>
            <a:r>
              <a:rPr lang="en-US" sz="1600" dirty="0"/>
              <a:t>to </a:t>
            </a:r>
            <a:r>
              <a:rPr lang="en-US" sz="1600" b="1" dirty="0"/>
              <a:t>spatially generate ultrasonic pulses</a:t>
            </a:r>
            <a:r>
              <a:rPr lang="en-US" sz="1600" dirty="0"/>
              <a:t>, </a:t>
            </a:r>
            <a:r>
              <a:rPr lang="en-US" sz="1600" b="1" dirty="0"/>
              <a:t>mimicking</a:t>
            </a:r>
            <a:r>
              <a:rPr lang="en-US" sz="1600" dirty="0"/>
              <a:t> </a:t>
            </a:r>
            <a:r>
              <a:rPr lang="en-US" sz="1600" b="1" dirty="0"/>
              <a:t>natural neural activation patterns </a:t>
            </a:r>
            <a:r>
              <a:rPr lang="en-US" sz="1600" dirty="0"/>
              <a:t>from </a:t>
            </a:r>
            <a:r>
              <a:rPr lang="en-US" sz="1600" b="1" dirty="0"/>
              <a:t>fMRI training data</a:t>
            </a:r>
          </a:p>
          <a:p>
            <a:r>
              <a:rPr lang="en-US" sz="1600" b="1" dirty="0"/>
              <a:t>Designed</a:t>
            </a:r>
            <a:r>
              <a:rPr lang="en-US" sz="1600" dirty="0"/>
              <a:t> by </a:t>
            </a:r>
            <a:r>
              <a:rPr lang="en-US" sz="1600" b="1" dirty="0"/>
              <a:t>Afshin </a:t>
            </a:r>
            <a:r>
              <a:rPr lang="en-US" sz="1600" b="1" dirty="0" err="1"/>
              <a:t>Mehin</a:t>
            </a:r>
            <a:r>
              <a:rPr lang="en-US" sz="1600" dirty="0" err="1"/>
              <a:t>’s</a:t>
            </a:r>
            <a:r>
              <a:rPr lang="en-US" sz="1600" dirty="0"/>
              <a:t> team (also designed </a:t>
            </a:r>
            <a:r>
              <a:rPr lang="en-US" sz="1600" b="1" dirty="0" err="1"/>
              <a:t>Neuralink</a:t>
            </a:r>
            <a:r>
              <a:rPr lang="en-US" sz="1600" b="1" dirty="0"/>
              <a:t> N1</a:t>
            </a:r>
            <a:r>
              <a:rPr lang="en-US" sz="1600" dirty="0"/>
              <a:t> in 2019)</a:t>
            </a:r>
          </a:p>
          <a:p>
            <a:r>
              <a:rPr lang="en-US" sz="1600" b="1" dirty="0"/>
              <a:t>Prototyping</a:t>
            </a:r>
            <a:r>
              <a:rPr lang="en-US" sz="1600" dirty="0"/>
              <a:t> </a:t>
            </a:r>
            <a:r>
              <a:rPr lang="en-US" altLang="zh-CN" sz="1600" dirty="0"/>
              <a:t>a</a:t>
            </a:r>
            <a:r>
              <a:rPr lang="en-US" sz="1600" dirty="0"/>
              <a:t>dvised by </a:t>
            </a:r>
            <a:r>
              <a:rPr lang="en-US" sz="1600" b="1" dirty="0"/>
              <a:t>Sterling Crispin</a:t>
            </a:r>
            <a:r>
              <a:rPr lang="en-US" sz="1600" dirty="0"/>
              <a:t> (</a:t>
            </a:r>
            <a:r>
              <a:rPr lang="en-US" sz="1600" b="1" dirty="0"/>
              <a:t>ex-Apple </a:t>
            </a:r>
            <a:r>
              <a:rPr lang="en-US" sz="1600" b="1" dirty="0" err="1"/>
              <a:t>VisionPro</a:t>
            </a:r>
            <a:r>
              <a:rPr lang="en-US" sz="1600" b="1" dirty="0"/>
              <a:t> </a:t>
            </a:r>
            <a:r>
              <a:rPr lang="en-US" sz="1600" dirty="0"/>
              <a:t>Neurotechnology Prototyping Researcher)</a:t>
            </a:r>
          </a:p>
        </p:txBody>
      </p:sp>
      <p:pic>
        <p:nvPicPr>
          <p:cNvPr id="5" name="Content Placeholder 4" descr="A white bracelet with a silver ring&#10;&#10;Description automatically generated">
            <a:extLst>
              <a:ext uri="{FF2B5EF4-FFF2-40B4-BE49-F238E27FC236}">
                <a16:creationId xmlns:a16="http://schemas.microsoft.com/office/drawing/2014/main" id="{BFF848BE-6FBC-E0BC-2592-F93B4EBE2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81" t="-1" r="7196" b="2"/>
          <a:stretch/>
        </p:blipFill>
        <p:spPr>
          <a:xfrm>
            <a:off x="6146068" y="198047"/>
            <a:ext cx="5087752" cy="3713627"/>
          </a:xfrm>
          <a:prstGeom prst="rect">
            <a:avLst/>
          </a:prstGeom>
        </p:spPr>
      </p:pic>
      <p:pic>
        <p:nvPicPr>
          <p:cNvPr id="8" name="Picture 7" descr="A person wearing a hearing aid&#10;&#10;Description automatically generated">
            <a:extLst>
              <a:ext uri="{FF2B5EF4-FFF2-40B4-BE49-F238E27FC236}">
                <a16:creationId xmlns:a16="http://schemas.microsoft.com/office/drawing/2014/main" id="{C03AAEA9-48E9-3669-C5CB-28D690685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033" y="4356174"/>
            <a:ext cx="3800911" cy="2057326"/>
          </a:xfrm>
          <a:prstGeom prst="rect">
            <a:avLst/>
          </a:prstGeom>
        </p:spPr>
      </p:pic>
      <p:pic>
        <p:nvPicPr>
          <p:cNvPr id="10" name="Picture 9" descr="A pair of headphones with a cable&#10;&#10;Description automatically generated">
            <a:extLst>
              <a:ext uri="{FF2B5EF4-FFF2-40B4-BE49-F238E27FC236}">
                <a16:creationId xmlns:a16="http://schemas.microsoft.com/office/drawing/2014/main" id="{3C1C3B1C-84BE-D998-7219-5E9315F4BD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6825" y="4356174"/>
            <a:ext cx="2765193" cy="1930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62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C3E8F1-5382-2387-048D-BAE48066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Model: Morpheus-1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4E610-6D48-D761-21AB-C0B663B86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World’s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FF0000"/>
                </a:solidFill>
              </a:rPr>
              <a:t>first multi-modal generative ultrasonic transformer</a:t>
            </a:r>
            <a:r>
              <a:rPr lang="en-US" sz="1600" b="1" dirty="0"/>
              <a:t> </a:t>
            </a:r>
            <a:r>
              <a:rPr lang="en-US" sz="1600" dirty="0"/>
              <a:t>to stabilize and induce lucid dreams</a:t>
            </a:r>
          </a:p>
          <a:p>
            <a:r>
              <a:rPr lang="en-US" sz="1600" dirty="0"/>
              <a:t>Prompted via </a:t>
            </a:r>
            <a:r>
              <a:rPr lang="en-US" sz="1600" b="1" dirty="0"/>
              <a:t>brain states </a:t>
            </a:r>
            <a:r>
              <a:rPr lang="en-US" sz="1600" dirty="0"/>
              <a:t>(</a:t>
            </a:r>
            <a:r>
              <a:rPr lang="en-US" sz="1600" b="1" dirty="0"/>
              <a:t>EEG</a:t>
            </a:r>
            <a:r>
              <a:rPr lang="en-US" sz="1600" dirty="0"/>
              <a:t> + </a:t>
            </a:r>
            <a:r>
              <a:rPr lang="en-US" sz="1600" b="1" dirty="0"/>
              <a:t>fMRI</a:t>
            </a:r>
            <a:r>
              <a:rPr lang="en-US" sz="1600" dirty="0"/>
              <a:t> data)</a:t>
            </a:r>
          </a:p>
          <a:p>
            <a:pPr lvl="1"/>
            <a:r>
              <a:rPr lang="en-US" sz="1600" b="1" dirty="0"/>
              <a:t>EEG</a:t>
            </a:r>
            <a:r>
              <a:rPr lang="en-US" sz="1600" dirty="0"/>
              <a:t> data – input to </a:t>
            </a:r>
            <a:r>
              <a:rPr lang="en-US" sz="1600" b="1" dirty="0"/>
              <a:t>encoder</a:t>
            </a:r>
          </a:p>
          <a:p>
            <a:pPr lvl="1"/>
            <a:r>
              <a:rPr lang="en-US" sz="1600" b="1" dirty="0"/>
              <a:t>fMRI</a:t>
            </a:r>
            <a:r>
              <a:rPr lang="en-US" sz="1600" dirty="0"/>
              <a:t> data – input to </a:t>
            </a:r>
            <a:r>
              <a:rPr lang="en-US" sz="1600" b="1" dirty="0"/>
              <a:t>decoder</a:t>
            </a:r>
          </a:p>
          <a:p>
            <a:r>
              <a:rPr lang="en-US" sz="1600" dirty="0"/>
              <a:t>Generates </a:t>
            </a:r>
            <a:r>
              <a:rPr lang="en-US" sz="1600" b="1" dirty="0"/>
              <a:t>ultrasonic holograms (spatial outputs) for neurostimulation </a:t>
            </a:r>
            <a:r>
              <a:rPr lang="en-US" sz="1600" dirty="0"/>
              <a:t>to </a:t>
            </a:r>
            <a:r>
              <a:rPr lang="en-US" sz="1600" b="1" dirty="0"/>
              <a:t>induce lucid brain states</a:t>
            </a:r>
          </a:p>
          <a:p>
            <a:r>
              <a:rPr lang="en-US" sz="1600" dirty="0"/>
              <a:t>Uses </a:t>
            </a:r>
            <a:r>
              <a:rPr lang="en-US" sz="1600" b="1" dirty="0"/>
              <a:t>3D steering </a:t>
            </a:r>
            <a:r>
              <a:rPr lang="en-US" sz="1600" dirty="0"/>
              <a:t>and </a:t>
            </a:r>
            <a:r>
              <a:rPr lang="en-US" sz="1600" b="1" dirty="0"/>
              <a:t>Acoustic Holography</a:t>
            </a:r>
          </a:p>
          <a:p>
            <a:r>
              <a:rPr lang="en-US" sz="1600" b="1" dirty="0"/>
              <a:t>103M-parameter </a:t>
            </a:r>
            <a:r>
              <a:rPr lang="en-US" sz="1600" dirty="0"/>
              <a:t>transformer trained on </a:t>
            </a:r>
            <a:r>
              <a:rPr lang="en-US" sz="1600" b="1" dirty="0"/>
              <a:t>8 GPUs </a:t>
            </a:r>
            <a:r>
              <a:rPr lang="en-US" sz="1600" dirty="0"/>
              <a:t>over </a:t>
            </a:r>
            <a:r>
              <a:rPr lang="en-US" sz="1600" b="1" dirty="0"/>
              <a:t>2 days</a:t>
            </a:r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dirty="0"/>
              <a:t>Example</a:t>
            </a:r>
            <a:r>
              <a:rPr lang="zh-CN" altLang="en-US" sz="1600" dirty="0"/>
              <a:t> </a:t>
            </a:r>
            <a:r>
              <a:rPr lang="en-US" altLang="zh-CN" sz="1600" dirty="0"/>
              <a:t>i</a:t>
            </a:r>
            <a:r>
              <a:rPr lang="en-US" sz="1600" dirty="0"/>
              <a:t>mplementation</a:t>
            </a:r>
            <a:r>
              <a:rPr lang="zh-CN" altLang="en-US" sz="1600" dirty="0"/>
              <a:t> </a:t>
            </a:r>
            <a:r>
              <a:rPr lang="en-US" altLang="zh-CN" sz="1600" dirty="0"/>
              <a:t>available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dirty="0" err="1">
                <a:hlinkClick r:id="rId2"/>
              </a:rPr>
              <a:t>Github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5" name="Picture 4" descr="A diagram of a software&#10;&#10;Description automatically generated">
            <a:extLst>
              <a:ext uri="{FF2B5EF4-FFF2-40B4-BE49-F238E27FC236}">
                <a16:creationId xmlns:a16="http://schemas.microsoft.com/office/drawing/2014/main" id="{830F277A-8DFD-1002-F558-DBE5AF03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80" y="1083221"/>
            <a:ext cx="5055728" cy="2843847"/>
          </a:xfrm>
          <a:prstGeom prst="rect">
            <a:avLst/>
          </a:prstGeom>
        </p:spPr>
      </p:pic>
      <p:pic>
        <p:nvPicPr>
          <p:cNvPr id="7" name="Picture 6" descr="A diagram of a transformer encoder&#10;&#10;Description automatically generated">
            <a:extLst>
              <a:ext uri="{FF2B5EF4-FFF2-40B4-BE49-F238E27FC236}">
                <a16:creationId xmlns:a16="http://schemas.microsoft.com/office/drawing/2014/main" id="{239F87DC-F1DA-ABE3-1AE8-D2605498C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8480" y="4437724"/>
            <a:ext cx="4910051" cy="16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E217C-FAAD-5A0E-3F80-294428973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720524"/>
          </a:xfrm>
        </p:spPr>
        <p:txBody>
          <a:bodyPr>
            <a:normAutofit/>
          </a:bodyPr>
          <a:lstStyle/>
          <a:p>
            <a:r>
              <a:rPr lang="en-US" altLang="zh-CN" dirty="0"/>
              <a:t>Experiments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C060F-1EA1-9EE7-C3AD-16F22C5F5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929" y="1931160"/>
            <a:ext cx="5736547" cy="3911925"/>
          </a:xfrm>
        </p:spPr>
        <p:txBody>
          <a:bodyPr>
            <a:noAutofit/>
          </a:bodyPr>
          <a:lstStyle/>
          <a:p>
            <a:r>
              <a:rPr lang="en-US" altLang="zh-CN" sz="1500" dirty="0"/>
              <a:t>Partnership with </a:t>
            </a:r>
            <a:r>
              <a:rPr lang="en-US" altLang="zh-CN" sz="1500" b="1" dirty="0"/>
              <a:t>Donders Institute for Cognitive Neuroimaging (Radboud University, Netherlands)</a:t>
            </a:r>
            <a:endParaRPr lang="en-US" sz="1500" b="1" dirty="0"/>
          </a:p>
          <a:p>
            <a:r>
              <a:rPr lang="en-US" sz="1500" b="1" dirty="0"/>
              <a:t>Collect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largest dataset of simultaneous normalized </a:t>
            </a:r>
            <a:r>
              <a:rPr lang="en-US" sz="1500" b="1" dirty="0"/>
              <a:t>EEG-</a:t>
            </a:r>
            <a:r>
              <a:rPr lang="en-US" altLang="zh-CN" sz="1500" b="1" dirty="0"/>
              <a:t>fMRI</a:t>
            </a:r>
            <a:r>
              <a:rPr lang="zh-CN" altLang="en-US" sz="1500" b="1" dirty="0"/>
              <a:t> </a:t>
            </a:r>
            <a:r>
              <a:rPr lang="en-US" altLang="zh-CN" sz="1500" dirty="0"/>
              <a:t>imaging data of lucid dreamers </a:t>
            </a:r>
          </a:p>
          <a:p>
            <a:r>
              <a:rPr lang="en-US" altLang="zh-CN" sz="1500" b="1" dirty="0"/>
              <a:t>Neuroimaging</a:t>
            </a:r>
            <a:r>
              <a:rPr lang="en-US" altLang="zh-CN" sz="1500" dirty="0"/>
              <a:t> – 100 lucid dreamers scanned with 3 Tesla structural &amp; functional MRI, 32 channel polysomnography (EEG, EOG, EMG), and functional near-infrared spectroscopy (</a:t>
            </a:r>
            <a:r>
              <a:rPr lang="en-US" altLang="zh-CN" sz="1500" dirty="0" err="1"/>
              <a:t>fNIRS</a:t>
            </a:r>
            <a:r>
              <a:rPr lang="en-US" altLang="zh-CN" sz="1500" dirty="0"/>
              <a:t>)</a:t>
            </a:r>
            <a:endParaRPr lang="en-US" altLang="zh-CN" sz="1500" b="1" dirty="0"/>
          </a:p>
          <a:p>
            <a:r>
              <a:rPr lang="en-US" altLang="zh-CN" sz="1500" b="1" dirty="0"/>
              <a:t>Transcranial focused ultrasound (</a:t>
            </a:r>
            <a:r>
              <a:rPr lang="en-US" altLang="zh-CN" sz="1500" b="1" dirty="0" err="1"/>
              <a:t>tFUS</a:t>
            </a:r>
            <a:r>
              <a:rPr lang="en-US" altLang="zh-CN" sz="1500" b="1" dirty="0"/>
              <a:t>)</a:t>
            </a:r>
            <a:r>
              <a:rPr lang="en-US" altLang="zh-CN" sz="1500" dirty="0"/>
              <a:t> </a:t>
            </a:r>
          </a:p>
          <a:p>
            <a:pPr lvl="1"/>
            <a:r>
              <a:rPr lang="en-US" altLang="zh-CN" sz="1500" dirty="0"/>
              <a:t>30 participants recorded with </a:t>
            </a:r>
            <a:r>
              <a:rPr lang="en-US" altLang="zh-CN" sz="1500" b="1" dirty="0"/>
              <a:t>multi-channel polysomnography </a:t>
            </a:r>
            <a:r>
              <a:rPr lang="en-US" altLang="zh-CN" sz="1500" dirty="0"/>
              <a:t>while </a:t>
            </a:r>
            <a:r>
              <a:rPr lang="en-US" altLang="zh-CN" sz="1500" b="1" dirty="0"/>
              <a:t>undergoing </a:t>
            </a:r>
            <a:r>
              <a:rPr lang="en-US" altLang="zh-CN" sz="1500" b="1" dirty="0" err="1"/>
              <a:t>tFUS</a:t>
            </a:r>
            <a:r>
              <a:rPr lang="en-US" altLang="zh-CN" sz="1500" b="1" dirty="0"/>
              <a:t> </a:t>
            </a:r>
            <a:r>
              <a:rPr lang="en-US" altLang="zh-CN" sz="1500" dirty="0"/>
              <a:t>during sleep </a:t>
            </a:r>
          </a:p>
          <a:p>
            <a:pPr lvl="1"/>
            <a:r>
              <a:rPr lang="en-US" altLang="zh-CN" sz="1500" dirty="0"/>
              <a:t>Imaged via fMRI </a:t>
            </a:r>
            <a:r>
              <a:rPr lang="en-US" altLang="zh-CN" sz="1500" b="1" dirty="0"/>
              <a:t>pre-sleep</a:t>
            </a:r>
            <a:r>
              <a:rPr lang="en-US" altLang="zh-CN" sz="1500" dirty="0"/>
              <a:t> &amp; </a:t>
            </a:r>
            <a:r>
              <a:rPr lang="en-US" altLang="zh-CN" sz="1500" b="1" dirty="0"/>
              <a:t>post-sleep</a:t>
            </a:r>
            <a:endParaRPr lang="en-US" altLang="zh-CN" sz="1500" dirty="0"/>
          </a:p>
          <a:p>
            <a:pPr lvl="1"/>
            <a:r>
              <a:rPr lang="en-US" altLang="zh-CN" sz="1500" dirty="0"/>
              <a:t>Targets: Angular Cingulate Cortex, Frontal Forebrain, Frontopolar Cortex </a:t>
            </a:r>
          </a:p>
          <a:p>
            <a:r>
              <a:rPr lang="en-US" altLang="zh-CN" sz="1500" dirty="0"/>
              <a:t>Focus on neural correlates of lucid dreaming &amp; development + validation of strategies for inducing lucid dreaming  </a:t>
            </a:r>
          </a:p>
        </p:txBody>
      </p:sp>
      <p:pic>
        <p:nvPicPr>
          <p:cNvPr id="8" name="Picture 7" descr="A graph of a heart beat&#10;&#10;Description automatically generated with medium confidence">
            <a:extLst>
              <a:ext uri="{FF2B5EF4-FFF2-40B4-BE49-F238E27FC236}">
                <a16:creationId xmlns:a16="http://schemas.microsoft.com/office/drawing/2014/main" id="{18986ABE-8518-F0D5-4816-868B4B8F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147" y="1522054"/>
            <a:ext cx="2687277" cy="13033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6D858A-159A-202D-357D-D7A8DF666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332" y="365125"/>
            <a:ext cx="3541510" cy="914694"/>
          </a:xfrm>
          <a:prstGeom prst="rect">
            <a:avLst/>
          </a:prstGeom>
        </p:spPr>
      </p:pic>
      <p:pic>
        <p:nvPicPr>
          <p:cNvPr id="9" name="Picture 8" descr="A collage of x-ray images of the brain&#10;&#10;Description automatically generated">
            <a:extLst>
              <a:ext uri="{FF2B5EF4-FFF2-40B4-BE49-F238E27FC236}">
                <a16:creationId xmlns:a16="http://schemas.microsoft.com/office/drawing/2014/main" id="{0D6A87CF-097D-BDE2-0E91-8349E697C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566" y="1499473"/>
            <a:ext cx="1275940" cy="1531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26037A-9E9F-20C1-28ED-9115C27E82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384" y="3235459"/>
            <a:ext cx="2222801" cy="13033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7A25B51-E7A2-E74D-1854-3848EA5DA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0411" y="3243459"/>
            <a:ext cx="1653217" cy="1700841"/>
          </a:xfrm>
          <a:prstGeom prst="rect">
            <a:avLst/>
          </a:prstGeom>
        </p:spPr>
      </p:pic>
      <p:pic>
        <p:nvPicPr>
          <p:cNvPr id="16" name="Content Placeholder 6" descr="A diagram of a brain&#10;&#10;Description automatically generated">
            <a:extLst>
              <a:ext uri="{FF2B5EF4-FFF2-40B4-BE49-F238E27FC236}">
                <a16:creationId xmlns:a16="http://schemas.microsoft.com/office/drawing/2014/main" id="{6CDA2066-A86B-C586-0617-230FC9CBB2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969" t="12653" r="3545" b="13953"/>
          <a:stretch/>
        </p:blipFill>
        <p:spPr>
          <a:xfrm>
            <a:off x="8961409" y="4751646"/>
            <a:ext cx="1315157" cy="180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59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879</Words>
  <Application>Microsoft Macintosh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Office Theme</vt:lpstr>
      <vt:lpstr>Prophetic AI:  An Introduction</vt:lpstr>
      <vt:lpstr>About the Company</vt:lpstr>
      <vt:lpstr>What are Lucid Dreams?</vt:lpstr>
      <vt:lpstr>Lucid Dreams:  Prefrontal Cortex Activation</vt:lpstr>
      <vt:lpstr>Transcranial Focused Ultrasound (tFUS)</vt:lpstr>
      <vt:lpstr>EEG vs fMRI</vt:lpstr>
      <vt:lpstr>Product: The Halo</vt:lpstr>
      <vt:lpstr>Model: Morpheus-1</vt:lpstr>
      <vt:lpstr>Experiments</vt:lpstr>
      <vt:lpstr>Safety, Privacy, and Ethics </vt:lpstr>
      <vt:lpstr>Company Website </vt:lpstr>
      <vt:lpstr>“Prometheus stole fire from the Gods……we will steal dreams from the Prophets”  --Eric Wollberg, CEO of Prophetic AI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314</cp:revision>
  <dcterms:created xsi:type="dcterms:W3CDTF">2024-06-15T03:58:14Z</dcterms:created>
  <dcterms:modified xsi:type="dcterms:W3CDTF">2024-06-15T13:18:03Z</dcterms:modified>
</cp:coreProperties>
</file>